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56" r:id="rId2"/>
    <p:sldId id="259" r:id="rId3"/>
    <p:sldId id="338" r:id="rId4"/>
    <p:sldId id="343" r:id="rId5"/>
    <p:sldId id="344" r:id="rId6"/>
    <p:sldId id="331" r:id="rId7"/>
    <p:sldId id="336" r:id="rId8"/>
    <p:sldId id="337" r:id="rId9"/>
    <p:sldId id="358" r:id="rId10"/>
    <p:sldId id="261" r:id="rId11"/>
    <p:sldId id="339" r:id="rId12"/>
    <p:sldId id="263" r:id="rId13"/>
    <p:sldId id="342" r:id="rId14"/>
    <p:sldId id="269" r:id="rId15"/>
    <p:sldId id="357" r:id="rId16"/>
    <p:sldId id="345" r:id="rId17"/>
    <p:sldId id="270" r:id="rId18"/>
    <p:sldId id="281" r:id="rId19"/>
    <p:sldId id="346" r:id="rId20"/>
    <p:sldId id="288" r:id="rId21"/>
    <p:sldId id="351" r:id="rId22"/>
    <p:sldId id="352" r:id="rId23"/>
    <p:sldId id="353" r:id="rId24"/>
    <p:sldId id="274" r:id="rId25"/>
    <p:sldId id="348" r:id="rId26"/>
    <p:sldId id="355" r:id="rId27"/>
    <p:sldId id="354" r:id="rId28"/>
    <p:sldId id="335" r:id="rId29"/>
    <p:sldId id="340"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59" autoAdjust="0"/>
  </p:normalViewPr>
  <p:slideViewPr>
    <p:cSldViewPr snapToGrid="0" snapToObjects="1">
      <p:cViewPr varScale="1">
        <p:scale>
          <a:sx n="65" d="100"/>
          <a:sy n="65" d="100"/>
        </p:scale>
        <p:origin x="-162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will review details of the immune</a:t>
            </a:r>
            <a:r>
              <a:rPr lang="en-US" baseline="0" dirty="0" smtClean="0"/>
              <a:t> cell signaling in the Immune and Nervous Systems SSS.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 the types of cell communication based on the distance signals travel. Ask students to give specific examples of each type.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3760880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in all cases, a receptor protein recognizes</a:t>
            </a:r>
            <a:r>
              <a:rPr lang="en-US" baseline="0" dirty="0" smtClean="0"/>
              <a:t> a signaling molecule, causing the receptor’s shape to change, which initiates transduction of the signal.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2140795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cap="none" baseline="0" dirty="0" smtClean="0">
                <a:solidFill>
                  <a:schemeClr val="tx1"/>
                </a:solidFill>
                <a:effectLst/>
                <a:latin typeface="+mn-lt"/>
                <a:ea typeface="+mn-ea"/>
                <a:cs typeface="+mn-cs"/>
              </a:rPr>
              <a:t>ADH would be released into the bloodstream, water would be reabsorbed by the kidneys and volume of urine would be reduced. This would lower blood </a:t>
            </a:r>
            <a:r>
              <a:rPr lang="en-US" sz="1200" kern="1200" cap="none" baseline="0" dirty="0" err="1" smtClean="0">
                <a:solidFill>
                  <a:schemeClr val="tx1"/>
                </a:solidFill>
                <a:effectLst/>
                <a:latin typeface="+mn-lt"/>
                <a:ea typeface="+mn-ea"/>
                <a:cs typeface="+mn-cs"/>
              </a:rPr>
              <a:t>osmolarity</a:t>
            </a:r>
            <a:r>
              <a:rPr lang="en-US" sz="1200" kern="1200" cap="none" baseline="0" dirty="0" smtClean="0">
                <a:solidFill>
                  <a:schemeClr val="tx1"/>
                </a:solidFill>
                <a:effectLst/>
                <a:latin typeface="+mn-lt"/>
                <a:ea typeface="+mn-ea"/>
                <a:cs typeface="+mn-cs"/>
              </a:rPr>
              <a:t> back to set point. Anti-diuretic means against urination.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Ask student</a:t>
            </a:r>
            <a:r>
              <a:rPr lang="en-US" baseline="0" dirty="0" smtClean="0"/>
              <a:t>s to identify the secreting cell (pituitary), signaling molecule (ADH), target cell (kidney cell) and the response (water reabsorption).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a:t>
            </a:r>
            <a:r>
              <a:rPr lang="en-US" dirty="0" smtClean="0"/>
              <a:t>is is just another example of a negative</a:t>
            </a:r>
            <a:r>
              <a:rPr lang="en-US" baseline="0" dirty="0" smtClean="0"/>
              <a:t> feedback regulation.</a:t>
            </a:r>
          </a:p>
          <a:p>
            <a:r>
              <a:rPr lang="en-US" baseline="0" dirty="0" smtClean="0"/>
              <a:t>Remind students that alteration in a feedback mechanism may have negative consequences as seen in diabetes, Grave’s disease, etc.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2885895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a:t>
            </a:r>
            <a:r>
              <a:rPr lang="en-US" baseline="0" dirty="0" smtClean="0"/>
              <a:t> with students that the endocrine system produces signaling molecules called hormones which regulate homeostasis via long distance communication.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5450185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t>Positive feedback</a:t>
            </a:r>
            <a:r>
              <a:rPr lang="en-US" altLang="en-US" baseline="0" dirty="0" smtClean="0"/>
              <a:t> </a:t>
            </a:r>
            <a:r>
              <a:rPr lang="en-US" altLang="en-US" dirty="0" smtClean="0"/>
              <a:t>reinforces or strengthens the stimulus.</a:t>
            </a:r>
            <a:r>
              <a:rPr lang="en-US" sz="1200" kern="1200" cap="all" dirty="0" smtClean="0">
                <a:solidFill>
                  <a:schemeClr val="tx1"/>
                </a:solidFill>
                <a:effectLst/>
                <a:latin typeface="+mn-lt"/>
                <a:ea typeface="+mn-ea"/>
                <a:cs typeface="+mn-cs"/>
              </a:rPr>
              <a:t> H</a:t>
            </a:r>
            <a:r>
              <a:rPr lang="en-US" sz="1200" kern="1200" dirty="0" smtClean="0">
                <a:solidFill>
                  <a:schemeClr val="tx1"/>
                </a:solidFill>
                <a:effectLst/>
                <a:latin typeface="+mn-lt"/>
                <a:ea typeface="+mn-ea"/>
                <a:cs typeface="+mn-cs"/>
              </a:rPr>
              <a:t>omeostasis typically relies on negative feedback because positive feedback drives processes to completion rather than to a balance. Ask students to brainstorm additional examples of both</a:t>
            </a:r>
            <a:r>
              <a:rPr lang="en-US" sz="1200" kern="1200" baseline="0" dirty="0" smtClean="0">
                <a:solidFill>
                  <a:schemeClr val="tx1"/>
                </a:solidFill>
                <a:effectLst/>
                <a:latin typeface="+mn-lt"/>
                <a:ea typeface="+mn-ea"/>
                <a:cs typeface="+mn-cs"/>
              </a:rPr>
              <a:t> positive and negative feedback mechanisms.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537188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Photoperiodism</a:t>
            </a:r>
            <a:r>
              <a:rPr lang="en-US" sz="1200" kern="1200" baseline="0" dirty="0" smtClean="0">
                <a:solidFill>
                  <a:schemeClr val="tx1"/>
                </a:solidFill>
                <a:effectLst/>
                <a:latin typeface="+mn-lt"/>
                <a:ea typeface="+mn-ea"/>
                <a:cs typeface="+mn-cs"/>
              </a:rPr>
              <a:t> is </a:t>
            </a:r>
            <a:r>
              <a:rPr lang="en-US" sz="1200" kern="1200" dirty="0" smtClean="0">
                <a:solidFill>
                  <a:schemeClr val="tx1"/>
                </a:solidFill>
                <a:effectLst/>
                <a:latin typeface="+mn-lt"/>
                <a:ea typeface="+mn-ea"/>
                <a:cs typeface="+mn-cs"/>
              </a:rPr>
              <a:t>the response to change in length of the night and results in</a:t>
            </a:r>
            <a:r>
              <a:rPr lang="en-US" sz="1200" kern="1200" baseline="0" dirty="0" smtClean="0">
                <a:solidFill>
                  <a:schemeClr val="tx1"/>
                </a:solidFill>
                <a:effectLst/>
                <a:latin typeface="+mn-lt"/>
                <a:ea typeface="+mn-ea"/>
                <a:cs typeface="+mn-cs"/>
              </a:rPr>
              <a:t> flowering in long-day and short-day plants.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Short-day plants flower when night exceeds a critical dark period and a flash of red light shortens the dark period and prevents flowering. Long-day plants flower only if the night is shorter than a critical dark period. A brief flash of red light interrupts a long dark period and induces flowering.  A subsequent flash of far-red light cancels the red light’s effect.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4108103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 that the first messenger is the ligand.</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22252442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Released 2003 Question 2 a</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and the next slide show examples of plant responses</a:t>
            </a:r>
            <a:r>
              <a:rPr lang="en-US" baseline="0" dirty="0" smtClean="0"/>
              <a:t> that students could have included in their short essays.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2890846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Red light turns </a:t>
            </a:r>
            <a:r>
              <a:rPr lang="en-US" dirty="0" err="1" smtClean="0"/>
              <a:t>phytochromes</a:t>
            </a:r>
            <a:r>
              <a:rPr lang="en-US" baseline="0" dirty="0" smtClean="0"/>
              <a:t> 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1844487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dirty="0" smtClean="0"/>
              <a:t>The next few slides</a:t>
            </a:r>
            <a:r>
              <a:rPr lang="en-US" sz="1100" b="0" baseline="0" dirty="0" smtClean="0"/>
              <a:t> support the long free response question.</a:t>
            </a:r>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27</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fld id="{02C75375-DB9D-4482-8592-D8D68072734A}" type="slidenum">
              <a:rPr lang="en-US" altLang="en-US" smtClean="0"/>
              <a:pPr/>
              <a:t>28</a:t>
            </a:fld>
            <a:endParaRPr lang="en-US" altLang="en-US" smtClean="0"/>
          </a:p>
        </p:txBody>
      </p:sp>
      <p:sp>
        <p:nvSpPr>
          <p:cNvPr id="31747"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31748"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r>
              <a:rPr lang="en-US" altLang="en-US" dirty="0" smtClean="0">
                <a:latin typeface="+mn-lt"/>
                <a:ea typeface="ヒラギノ角ゴ Pro W3"/>
                <a:cs typeface="ヒラギノ角ゴ Pro W3"/>
              </a:rPr>
              <a:t>Describe the actions that occur when blood glucose levels decline and when they rise. Glucagon and insulin are paired hormones that work together to maintain blood glucose levels between 70 and 110 mg/100 ml.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 that a variety of external</a:t>
            </a:r>
            <a:r>
              <a:rPr lang="en-US" baseline="0" dirty="0" smtClean="0"/>
              <a:t> and internal signals mediate gene expression and cell functions. Other examples: yeast pheromones triggering sexual reproduction, </a:t>
            </a:r>
            <a:r>
              <a:rPr lang="en-US" sz="1200" kern="1200" dirty="0" smtClean="0">
                <a:solidFill>
                  <a:schemeClr val="tx1"/>
                </a:solidFill>
                <a:effectLst/>
                <a:latin typeface="+mn-lt"/>
                <a:ea typeface="+mn-ea"/>
                <a:cs typeface="+mn-cs"/>
              </a:rPr>
              <a:t>cytokines regulating gene expression to allow for cell replication and division,</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cAMP</a:t>
            </a:r>
            <a:r>
              <a:rPr lang="en-US" sz="1200" kern="1200" dirty="0" smtClean="0">
                <a:solidFill>
                  <a:schemeClr val="tx1"/>
                </a:solidFill>
                <a:effectLst/>
                <a:latin typeface="+mn-lt"/>
                <a:ea typeface="+mn-ea"/>
                <a:cs typeface="+mn-cs"/>
              </a:rPr>
              <a:t> regulating metabolic gene expression in bacteria,</a:t>
            </a:r>
            <a:r>
              <a:rPr lang="en-US" sz="1200" kern="1200" baseline="0" dirty="0" smtClean="0">
                <a:solidFill>
                  <a:schemeClr val="tx1"/>
                </a:solidFill>
                <a:effectLst/>
                <a:latin typeface="+mn-lt"/>
                <a:ea typeface="+mn-ea"/>
                <a:cs typeface="+mn-cs"/>
              </a:rPr>
              <a:t> e</a:t>
            </a:r>
            <a:r>
              <a:rPr lang="en-US" sz="1200" kern="1200" dirty="0" smtClean="0">
                <a:solidFill>
                  <a:schemeClr val="tx1"/>
                </a:solidFill>
                <a:effectLst/>
                <a:latin typeface="+mn-lt"/>
                <a:ea typeface="+mn-ea"/>
                <a:cs typeface="+mn-cs"/>
              </a:rPr>
              <a:t>xpression of the SRY gene triggering the male sexual development pathways in animals, ethylene allowing fruit to ripen,</a:t>
            </a:r>
            <a:r>
              <a:rPr lang="en-US" sz="1200" kern="1200" baseline="0" dirty="0" smtClean="0">
                <a:solidFill>
                  <a:schemeClr val="tx1"/>
                </a:solidFill>
                <a:effectLst/>
                <a:latin typeface="+mn-lt"/>
                <a:ea typeface="+mn-ea"/>
                <a:cs typeface="+mn-cs"/>
              </a:rPr>
              <a:t> etc.</a:t>
            </a:r>
          </a:p>
          <a:p>
            <a:r>
              <a:rPr lang="en-US" sz="1200" kern="1200" dirty="0" smtClean="0">
                <a:solidFill>
                  <a:schemeClr val="tx1"/>
                </a:solidFill>
                <a:effectLst/>
                <a:latin typeface="+mn-lt"/>
                <a:ea typeface="+mn-ea"/>
                <a:cs typeface="+mn-cs"/>
              </a:rPr>
              <a:t>Some</a:t>
            </a:r>
            <a:r>
              <a:rPr lang="en-US" sz="1200" kern="1200" baseline="0" dirty="0" smtClean="0">
                <a:solidFill>
                  <a:schemeClr val="tx1"/>
                </a:solidFill>
                <a:effectLst/>
                <a:latin typeface="+mn-lt"/>
                <a:ea typeface="+mn-ea"/>
                <a:cs typeface="+mn-cs"/>
              </a:rPr>
              <a:t> scientists argue that quorum sensing </a:t>
            </a:r>
            <a:r>
              <a:rPr lang="en-US" sz="1200" kern="1200" dirty="0" smtClean="0">
                <a:solidFill>
                  <a:schemeClr val="tx1"/>
                </a:solidFill>
                <a:effectLst/>
                <a:latin typeface="+mn-lt"/>
                <a:ea typeface="+mn-ea"/>
                <a:cs typeface="+mn-cs"/>
              </a:rPr>
              <a:t>bestows upon bacteria some of the qualities of higher organisms. The evolution of quorum sensing systems in bacteria could, therefore, have been one of the early steps in the development of </a:t>
            </a:r>
            <a:r>
              <a:rPr lang="en-US" sz="1200" kern="1200" dirty="0" err="1" smtClean="0">
                <a:solidFill>
                  <a:schemeClr val="tx1"/>
                </a:solidFill>
                <a:effectLst/>
                <a:latin typeface="+mn-lt"/>
                <a:ea typeface="+mn-ea"/>
                <a:cs typeface="+mn-cs"/>
              </a:rPr>
              <a:t>multicellularity</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2385299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This is a model for the conserved nutrient signaling pathways that regulate longevity in various organisms.</a:t>
            </a:r>
            <a:r>
              <a:rPr lang="en-US" baseline="0" dirty="0" smtClean="0">
                <a:effectLst/>
              </a:rPr>
              <a:t> It is also </a:t>
            </a:r>
            <a:r>
              <a:rPr lang="en-US" dirty="0" smtClean="0"/>
              <a:t>an example of how cell</a:t>
            </a:r>
            <a:r>
              <a:rPr lang="en-US" baseline="0" dirty="0" smtClean="0"/>
              <a:t> communication processes share common features that reflect a shared evolutionary history. The slide is difficult to read; just point out a few molecules that are used by several organisms.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4176361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narrows it down to c.</a:t>
            </a:r>
            <a:r>
              <a:rPr lang="en-US" baseline="0" dirty="0" smtClean="0"/>
              <a:t> and d.</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This is a</a:t>
            </a:r>
            <a:r>
              <a:rPr lang="en-US" altLang="en-US" baseline="0" dirty="0" smtClean="0"/>
              <a:t> good time to review the three key steps of cell signaling. </a:t>
            </a:r>
            <a:r>
              <a:rPr lang="en-US" altLang="en-US" dirty="0" smtClean="0"/>
              <a:t>Please stress the need for conformational change.</a:t>
            </a:r>
            <a:r>
              <a:rPr lang="en-US" altLang="en-US" baseline="0" dirty="0" smtClean="0"/>
              <a:t> </a:t>
            </a:r>
            <a:endParaRPr lang="en-US" alt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2449986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specific example of cell signaling;  in this case the signal is light energy. </a:t>
            </a:r>
          </a:p>
          <a:p>
            <a:pPr lvl="0"/>
            <a:r>
              <a:rPr lang="en-US" baseline="0" dirty="0" smtClean="0"/>
              <a:t>Remind students that </a:t>
            </a:r>
            <a:r>
              <a:rPr lang="en-US" sz="1200" kern="1200" baseline="0" dirty="0"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n single-celled organisms, signal transduction pathway influences how the cell responds to its environment</a:t>
            </a:r>
            <a:r>
              <a:rPr lang="en-US" sz="1200" kern="1200" baseline="0" dirty="0" smtClean="0">
                <a:solidFill>
                  <a:schemeClr val="tx1"/>
                </a:solidFill>
                <a:effectLst/>
                <a:latin typeface="+mn-lt"/>
                <a:ea typeface="+mn-ea"/>
                <a:cs typeface="+mn-cs"/>
              </a:rPr>
              <a:t> while i</a:t>
            </a:r>
            <a:r>
              <a:rPr lang="en-US" sz="1200" kern="1200" dirty="0" smtClean="0">
                <a:solidFill>
                  <a:schemeClr val="tx1"/>
                </a:solidFill>
                <a:effectLst/>
                <a:latin typeface="+mn-lt"/>
                <a:ea typeface="+mn-ea"/>
                <a:cs typeface="+mn-cs"/>
              </a:rPr>
              <a:t>n multicellular organisms, signal transduction pathways coordinate the activities within individual cells that support the function of the organism as a whole.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3362364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Common</a:t>
            </a:r>
            <a:r>
              <a:rPr lang="en-US" baseline="0" dirty="0" smtClean="0"/>
              <a:t> responses include regulation of transcription and regulation of cytoplasmic activities.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Defects in any part of the signal pathway often lead to detrimental conditions such as faulty development, metabolic diseases, cancer or death.</a:t>
            </a:r>
            <a:endParaRPr lang="en-US"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2169415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437882" y="3440429"/>
            <a:ext cx="8409904" cy="2496731"/>
          </a:xfrm>
        </p:spPr>
        <p:txBody>
          <a:bodyPr>
            <a:normAutofit/>
          </a:bodyPr>
          <a:lstStyle/>
          <a:p>
            <a:r>
              <a:rPr lang="en-US" sz="6600" b="1" dirty="0" smtClean="0">
                <a:solidFill>
                  <a:srgbClr val="C00000"/>
                </a:solidFill>
              </a:rPr>
              <a:t>Cell Signaling Overview and Endocrine System</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a:t>
            </a:r>
            <a:endParaRPr lang="en-US" sz="9600" b="1" dirty="0">
              <a:solidFill>
                <a:srgbClr val="002060"/>
              </a:solidFill>
            </a:endParaRPr>
          </a:p>
        </p:txBody>
      </p:sp>
      <p:pic>
        <p:nvPicPr>
          <p:cNvPr id="4" name="Picture 3" descr="http://www.anselm.edu/homepage/jpitocch/genbio/helperTactivate.JPG"/>
          <p:cNvPicPr/>
          <p:nvPr/>
        </p:nvPicPr>
        <p:blipFill>
          <a:blip r:embed="rId3">
            <a:extLst>
              <a:ext uri="{28A0092B-C50C-407E-A947-70E740481C1C}">
                <a14:useLocalDpi xmlns:a14="http://schemas.microsoft.com/office/drawing/2010/main" val="0"/>
              </a:ext>
            </a:extLst>
          </a:blip>
          <a:srcRect/>
          <a:stretch>
            <a:fillRect/>
          </a:stretch>
        </p:blipFill>
        <p:spPr bwMode="auto">
          <a:xfrm>
            <a:off x="2202287" y="3931261"/>
            <a:ext cx="5370489" cy="2926739"/>
          </a:xfrm>
          <a:prstGeom prst="rect">
            <a:avLst/>
          </a:prstGeom>
          <a:noFill/>
          <a:ln>
            <a:noFill/>
          </a:ln>
        </p:spPr>
      </p:pic>
      <p:cxnSp>
        <p:nvCxnSpPr>
          <p:cNvPr id="8" name="Straight Arrow Connector 7"/>
          <p:cNvCxnSpPr/>
          <p:nvPr/>
        </p:nvCxnSpPr>
        <p:spPr>
          <a:xfrm flipH="1">
            <a:off x="3953815" y="3931261"/>
            <a:ext cx="759852" cy="1181652"/>
          </a:xfrm>
          <a:prstGeom prst="straightConnector1">
            <a:avLst/>
          </a:pr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Chapter_11\B_Jpeg_Images\11_Labeled_Images\11_04DirectContact-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995" y="241427"/>
            <a:ext cx="4326135" cy="4441279"/>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D:\Chapter_11\B_Jpeg_Images\11_Labeled_Images\11_05-CellCommunication-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36199"/>
            <a:ext cx="9172221" cy="435059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855335" y="215297"/>
            <a:ext cx="3915177" cy="2246769"/>
          </a:xfrm>
          <a:prstGeom prst="rect">
            <a:avLst/>
          </a:prstGeom>
          <a:noFill/>
        </p:spPr>
        <p:txBody>
          <a:bodyPr wrap="square" rtlCol="0">
            <a:spAutoFit/>
          </a:bodyPr>
          <a:lstStyle/>
          <a:p>
            <a:pPr algn="ctr"/>
            <a:r>
              <a:rPr lang="en-US" sz="2800" b="1" dirty="0" smtClean="0">
                <a:solidFill>
                  <a:srgbClr val="C00000"/>
                </a:solidFill>
              </a:rPr>
              <a:t>Cells communicate with each other through direct contact with other cells or from a distance via chemical signaling</a:t>
            </a:r>
            <a:endParaRPr lang="en-US" sz="2800" b="1" dirty="0">
              <a:solidFill>
                <a:srgbClr val="C00000"/>
              </a:solidFill>
            </a:endParaRPr>
          </a:p>
        </p:txBody>
      </p:sp>
    </p:spTree>
    <p:extLst>
      <p:ext uri="{BB962C8B-B14F-4D97-AF65-F5344CB8AC3E}">
        <p14:creationId xmlns:p14="http://schemas.microsoft.com/office/powerpoint/2010/main" val="3902623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a:xfrm>
            <a:off x="457200" y="1600200"/>
            <a:ext cx="4024648" cy="4525963"/>
          </a:xfrm>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drug inhibits a later step</a:t>
            </a:r>
            <a:endParaRPr lang="en-US" sz="9600" b="1" dirty="0">
              <a:solidFill>
                <a:srgbClr val="002060"/>
              </a:solidFill>
            </a:endParaRPr>
          </a:p>
        </p:txBody>
      </p:sp>
      <p:pic>
        <p:nvPicPr>
          <p:cNvPr id="4" name="Picture 3" descr="This illustration shows two receptor tyrosine kinase monomers embedded in the plasma membrane. Upon binding of a signaling molecule to the extracellular domain, the receptors dimerize. Tyrosine residues on the intracellular surface are then phosphorylated, triggering a cellular response."/>
          <p:cNvPicPr/>
          <p:nvPr/>
        </p:nvPicPr>
        <p:blipFill>
          <a:blip r:embed="rId3">
            <a:extLst>
              <a:ext uri="{28A0092B-C50C-407E-A947-70E740481C1C}">
                <a14:useLocalDpi xmlns:a14="http://schemas.microsoft.com/office/drawing/2010/main" val="0"/>
              </a:ext>
            </a:extLst>
          </a:blip>
          <a:srcRect/>
          <a:stretch>
            <a:fillRect/>
          </a:stretch>
        </p:blipFill>
        <p:spPr bwMode="auto">
          <a:xfrm>
            <a:off x="5061396" y="1237334"/>
            <a:ext cx="3451537" cy="5440362"/>
          </a:xfrm>
          <a:prstGeom prst="rect">
            <a:avLst/>
          </a:prstGeom>
          <a:noFill/>
          <a:ln>
            <a:noFill/>
          </a:ln>
        </p:spPr>
      </p:pic>
      <p:cxnSp>
        <p:nvCxnSpPr>
          <p:cNvPr id="6" name="Straight Arrow Connector 5"/>
          <p:cNvCxnSpPr/>
          <p:nvPr/>
        </p:nvCxnSpPr>
        <p:spPr>
          <a:xfrm>
            <a:off x="3451538" y="4481848"/>
            <a:ext cx="3129566" cy="1644315"/>
          </a:xfrm>
          <a:prstGeom prst="straightConnector1">
            <a:avLst/>
          </a:pr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99454EA-5ADD-42C2-ACA6-111A0E5832F7}" type="slidenum">
              <a:rPr lang="en-US" smtClean="0"/>
              <a:pPr/>
              <a:t>13</a:t>
            </a:fld>
            <a:endParaRPr lang="en-US"/>
          </a:p>
        </p:txBody>
      </p:sp>
      <p:pic>
        <p:nvPicPr>
          <p:cNvPr id="15" name="Picture 14"/>
          <p:cNvPicPr>
            <a:picLocks noChangeAspect="1"/>
          </p:cNvPicPr>
          <p:nvPr/>
        </p:nvPicPr>
        <p:blipFill>
          <a:blip r:embed="rId3"/>
          <a:stretch>
            <a:fillRect/>
          </a:stretch>
        </p:blipFill>
        <p:spPr>
          <a:xfrm>
            <a:off x="685800" y="1066800"/>
            <a:ext cx="7456882" cy="5705200"/>
          </a:xfrm>
          <a:prstGeom prst="rect">
            <a:avLst/>
          </a:prstGeom>
        </p:spPr>
      </p:pic>
      <p:sp>
        <p:nvSpPr>
          <p:cNvPr id="2" name="TextBox 1"/>
          <p:cNvSpPr txBox="1"/>
          <p:nvPr/>
        </p:nvSpPr>
        <p:spPr>
          <a:xfrm>
            <a:off x="1442112" y="3916907"/>
            <a:ext cx="457200" cy="338554"/>
          </a:xfrm>
          <a:prstGeom prst="rect">
            <a:avLst/>
          </a:prstGeom>
          <a:noFill/>
        </p:spPr>
        <p:txBody>
          <a:bodyPr wrap="square" rtlCol="0">
            <a:spAutoFit/>
          </a:bodyPr>
          <a:lstStyle/>
          <a:p>
            <a:r>
              <a:rPr lang="en-US" baseline="-25000" dirty="0" smtClean="0"/>
              <a:t>+</a:t>
            </a:r>
            <a:endParaRPr lang="en-US" baseline="-25000" dirty="0"/>
          </a:p>
        </p:txBody>
      </p:sp>
      <p:sp>
        <p:nvSpPr>
          <p:cNvPr id="3" name="TextBox 2"/>
          <p:cNvSpPr txBox="1"/>
          <p:nvPr/>
        </p:nvSpPr>
        <p:spPr>
          <a:xfrm>
            <a:off x="1162325" y="129143"/>
            <a:ext cx="6503831" cy="954107"/>
          </a:xfrm>
          <a:prstGeom prst="rect">
            <a:avLst/>
          </a:prstGeom>
          <a:noFill/>
        </p:spPr>
        <p:txBody>
          <a:bodyPr wrap="square" rtlCol="0">
            <a:spAutoFit/>
          </a:bodyPr>
          <a:lstStyle/>
          <a:p>
            <a:pPr algn="ctr"/>
            <a:r>
              <a:rPr lang="en-US" sz="2800" b="1" dirty="0" smtClean="0">
                <a:solidFill>
                  <a:srgbClr val="C00000"/>
                </a:solidFill>
              </a:rPr>
              <a:t>Different receptors recognize different chemical messengers</a:t>
            </a:r>
            <a:endParaRPr lang="en-US" sz="2800" b="1" dirty="0">
              <a:solidFill>
                <a:srgbClr val="C00000"/>
              </a:solidFill>
            </a:endParaRPr>
          </a:p>
        </p:txBody>
      </p:sp>
    </p:spTree>
    <p:extLst>
      <p:ext uri="{BB962C8B-B14F-4D97-AF65-F5344CB8AC3E}">
        <p14:creationId xmlns:p14="http://schemas.microsoft.com/office/powerpoint/2010/main" val="8260555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a:xfrm>
            <a:off x="218942" y="1629177"/>
            <a:ext cx="4121239" cy="4525963"/>
          </a:xfrm>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water level dropped below  normal range</a:t>
            </a:r>
            <a:endParaRPr lang="en-US" sz="3600" b="1" dirty="0">
              <a:solidFill>
                <a:srgbClr val="002060"/>
              </a:solidFill>
            </a:endParaRPr>
          </a:p>
        </p:txBody>
      </p:sp>
      <p:pic>
        <p:nvPicPr>
          <p:cNvPr id="4" name="Picture 3" descr="http://apps.cmsfq.edu.ec/biologyexploringlife/text/chapter32/32images/32-06.gif"/>
          <p:cNvPicPr/>
          <p:nvPr/>
        </p:nvPicPr>
        <p:blipFill>
          <a:blip r:embed="rId3">
            <a:extLst>
              <a:ext uri="{28A0092B-C50C-407E-A947-70E740481C1C}">
                <a14:useLocalDpi xmlns:a14="http://schemas.microsoft.com/office/drawing/2010/main" val="0"/>
              </a:ext>
            </a:extLst>
          </a:blip>
          <a:srcRect/>
          <a:stretch>
            <a:fillRect/>
          </a:stretch>
        </p:blipFill>
        <p:spPr bwMode="auto">
          <a:xfrm>
            <a:off x="4340181" y="1184856"/>
            <a:ext cx="4443212" cy="5673144"/>
          </a:xfrm>
          <a:prstGeom prst="rect">
            <a:avLst/>
          </a:prstGeom>
          <a:noFill/>
          <a:ln>
            <a:noFill/>
          </a:ln>
        </p:spPr>
      </p:pic>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Chapter_45\B_Jpeg_Images\45_Labeled_Images\45_20PTHRegulationCa_2-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86" y="1060577"/>
            <a:ext cx="7650050" cy="55527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0153" y="235259"/>
            <a:ext cx="9053847" cy="523220"/>
          </a:xfrm>
          <a:prstGeom prst="rect">
            <a:avLst/>
          </a:prstGeom>
          <a:noFill/>
        </p:spPr>
        <p:txBody>
          <a:bodyPr wrap="square" rtlCol="0">
            <a:spAutoFit/>
          </a:bodyPr>
          <a:lstStyle/>
          <a:p>
            <a:pPr algn="ctr"/>
            <a:r>
              <a:rPr lang="en-US" sz="2800" b="1" dirty="0">
                <a:solidFill>
                  <a:srgbClr val="C00000"/>
                </a:solidFill>
              </a:rPr>
              <a:t>Negative feedback </a:t>
            </a:r>
            <a:r>
              <a:rPr lang="en-US" sz="2800" b="1" dirty="0" smtClean="0">
                <a:solidFill>
                  <a:srgbClr val="C00000"/>
                </a:solidFill>
              </a:rPr>
              <a:t>maintains </a:t>
            </a:r>
            <a:r>
              <a:rPr lang="en-US" sz="2800" b="1" dirty="0">
                <a:solidFill>
                  <a:srgbClr val="C00000"/>
                </a:solidFill>
              </a:rPr>
              <a:t>dynamic homeostasis </a:t>
            </a:r>
          </a:p>
        </p:txBody>
      </p:sp>
    </p:spTree>
    <p:extLst>
      <p:ext uri="{BB962C8B-B14F-4D97-AF65-F5344CB8AC3E}">
        <p14:creationId xmlns:p14="http://schemas.microsoft.com/office/powerpoint/2010/main" val="40354242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Chapter_45\B_Jpeg_Images\45_Labeled_Images\45_10HumanEndocGlands-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4638"/>
            <a:ext cx="8058912"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259133" y="141668"/>
            <a:ext cx="2627290" cy="1384995"/>
          </a:xfrm>
          <a:prstGeom prst="rect">
            <a:avLst/>
          </a:prstGeom>
          <a:noFill/>
        </p:spPr>
        <p:txBody>
          <a:bodyPr wrap="square" rtlCol="0">
            <a:spAutoFit/>
          </a:bodyPr>
          <a:lstStyle/>
          <a:p>
            <a:pPr algn="ctr"/>
            <a:r>
              <a:rPr lang="en-US" sz="2800" b="1" dirty="0" smtClean="0">
                <a:solidFill>
                  <a:srgbClr val="C00000"/>
                </a:solidFill>
              </a:rPr>
              <a:t>Endocrine glands produce  hormones</a:t>
            </a:r>
            <a:endParaRPr lang="en-US" sz="2800" b="1" dirty="0">
              <a:solidFill>
                <a:srgbClr val="C00000"/>
              </a:solidFill>
            </a:endParaRPr>
          </a:p>
        </p:txBody>
      </p:sp>
    </p:spTree>
    <p:extLst>
      <p:ext uri="{BB962C8B-B14F-4D97-AF65-F5344CB8AC3E}">
        <p14:creationId xmlns:p14="http://schemas.microsoft.com/office/powerpoint/2010/main" val="530300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a:xfrm>
            <a:off x="457200" y="1600200"/>
            <a:ext cx="4063285" cy="4525963"/>
          </a:xfrm>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positive feedback</a:t>
            </a:r>
            <a:endParaRPr lang="en-US" sz="3600" b="1" dirty="0">
              <a:solidFill>
                <a:srgbClr val="002060"/>
              </a:solidFill>
            </a:endParaRPr>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8090" y="1153911"/>
            <a:ext cx="4586287"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3542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8</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long-day plant</a:t>
            </a:r>
            <a:endParaRPr lang="en-US" sz="3600" b="1" dirty="0">
              <a:solidFill>
                <a:srgbClr val="002060"/>
              </a:solidFill>
            </a:endParaRPr>
          </a:p>
        </p:txBody>
      </p:sp>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26192" cy="1143000"/>
          </a:xfrm>
        </p:spPr>
        <p:txBody>
          <a:bodyPr>
            <a:normAutofit/>
          </a:bodyPr>
          <a:lstStyle/>
          <a:p>
            <a:r>
              <a:rPr lang="en-US" sz="3200" b="1" dirty="0" smtClean="0">
                <a:solidFill>
                  <a:srgbClr val="C00000"/>
                </a:solidFill>
              </a:rPr>
              <a:t>Timing and coordination of </a:t>
            </a:r>
            <a:br>
              <a:rPr lang="en-US" sz="3200" b="1" dirty="0" smtClean="0">
                <a:solidFill>
                  <a:srgbClr val="C00000"/>
                </a:solidFill>
              </a:rPr>
            </a:br>
            <a:r>
              <a:rPr lang="en-US" sz="3200" b="1" dirty="0" smtClean="0">
                <a:solidFill>
                  <a:srgbClr val="C00000"/>
                </a:solidFill>
              </a:rPr>
              <a:t>physiological events are regulated</a:t>
            </a:r>
            <a:endParaRPr lang="en-US" sz="3200" b="1" dirty="0">
              <a:solidFill>
                <a:srgbClr val="C00000"/>
              </a:solidFill>
            </a:endParaRPr>
          </a:p>
        </p:txBody>
      </p:sp>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80315" y="1704974"/>
            <a:ext cx="5328706" cy="5013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67210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a:t>
            </a:r>
            <a:r>
              <a:rPr lang="en-US" sz="3600" b="1" dirty="0">
                <a:solidFill>
                  <a:srgbClr val="002060"/>
                </a:solidFill>
              </a:rPr>
              <a:t> </a:t>
            </a:r>
            <a:r>
              <a:rPr lang="en-US" sz="3600" b="1" dirty="0" smtClean="0">
                <a:solidFill>
                  <a:srgbClr val="002060"/>
                </a:solidFill>
              </a:rPr>
              <a:t>more </a:t>
            </a:r>
            <a:r>
              <a:rPr lang="en-US" sz="3600" b="1" dirty="0" err="1" smtClean="0">
                <a:solidFill>
                  <a:srgbClr val="002060"/>
                </a:solidFill>
              </a:rPr>
              <a:t>autoinducers</a:t>
            </a:r>
            <a:r>
              <a:rPr lang="en-US" sz="3600" b="1" dirty="0" smtClean="0">
                <a:solidFill>
                  <a:srgbClr val="002060"/>
                </a:solidFill>
              </a:rPr>
              <a:t> are produced at higher cell density</a:t>
            </a:r>
            <a:endParaRPr lang="en-US" sz="3600" b="1" dirty="0">
              <a:solidFill>
                <a:srgbClr val="00206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450760" y="1257936"/>
            <a:ext cx="7996009" cy="4960620"/>
          </a:xfrm>
        </p:spPr>
        <p:txBody>
          <a:bodyPr>
            <a:normAutofit/>
          </a:bodyPr>
          <a:lstStyle/>
          <a:p>
            <a:pPr marL="0" indent="0">
              <a:buNone/>
            </a:pPr>
            <a:r>
              <a:rPr lang="en-US" sz="2800" b="1" dirty="0" smtClean="0"/>
              <a:t>The correct answer: </a:t>
            </a:r>
            <a:r>
              <a:rPr lang="en-US" sz="2800" b="1" dirty="0" smtClean="0">
                <a:solidFill>
                  <a:srgbClr val="C00000"/>
                </a:solidFill>
              </a:rPr>
              <a:t>-47.3%</a:t>
            </a:r>
          </a:p>
          <a:p>
            <a:pPr marL="0" indent="0">
              <a:buNone/>
            </a:pPr>
            <a:endParaRPr lang="en-US" sz="1000" b="1" dirty="0"/>
          </a:p>
          <a:p>
            <a:pPr marL="0" indent="0">
              <a:buNone/>
            </a:pPr>
            <a:r>
              <a:rPr lang="en-US" sz="2800" b="1" dirty="0" smtClean="0"/>
              <a:t>Solution:	</a:t>
            </a:r>
            <a:endParaRPr lang="en-US" sz="2800" b="1" dirty="0"/>
          </a:p>
          <a:p>
            <a:pPr marL="0" indent="0">
              <a:buNone/>
            </a:pPr>
            <a:r>
              <a:rPr lang="en-US" sz="2400" b="1" dirty="0" smtClean="0">
                <a:solidFill>
                  <a:srgbClr val="C00000"/>
                </a:solidFill>
              </a:rPr>
              <a:t>Male #1</a:t>
            </a:r>
            <a:r>
              <a:rPr lang="en-US" sz="2400" b="1" dirty="0">
                <a:solidFill>
                  <a:srgbClr val="C00000"/>
                </a:solidFill>
              </a:rPr>
              <a:t>: (</a:t>
            </a:r>
            <a:r>
              <a:rPr lang="en-US" sz="2400" b="1" dirty="0" smtClean="0">
                <a:solidFill>
                  <a:srgbClr val="C00000"/>
                </a:solidFill>
              </a:rPr>
              <a:t>353g – 692 g) / 692 g x 100 % = -48.99%</a:t>
            </a:r>
          </a:p>
          <a:p>
            <a:pPr marL="0" indent="0">
              <a:buNone/>
            </a:pPr>
            <a:r>
              <a:rPr lang="en-US" sz="2400" b="1" dirty="0" smtClean="0">
                <a:solidFill>
                  <a:srgbClr val="002060"/>
                </a:solidFill>
              </a:rPr>
              <a:t>Male #2: (</a:t>
            </a:r>
            <a:r>
              <a:rPr lang="en-US" sz="2400" b="1" dirty="0">
                <a:solidFill>
                  <a:srgbClr val="002060"/>
                </a:solidFill>
              </a:rPr>
              <a:t>371 g </a:t>
            </a:r>
            <a:r>
              <a:rPr lang="en-US" sz="2400" b="1" dirty="0" smtClean="0">
                <a:solidFill>
                  <a:srgbClr val="002060"/>
                </a:solidFill>
              </a:rPr>
              <a:t>– 756 g) / 756 g x 100 % = -50.93%</a:t>
            </a:r>
          </a:p>
          <a:p>
            <a:pPr marL="0" indent="0">
              <a:buNone/>
            </a:pPr>
            <a:r>
              <a:rPr lang="en-US" sz="2400" b="1" dirty="0" smtClean="0">
                <a:solidFill>
                  <a:srgbClr val="006600"/>
                </a:solidFill>
              </a:rPr>
              <a:t>Male #3: (</a:t>
            </a:r>
            <a:r>
              <a:rPr lang="en-US" sz="2400" b="1" dirty="0">
                <a:solidFill>
                  <a:srgbClr val="006600"/>
                </a:solidFill>
              </a:rPr>
              <a:t>359 </a:t>
            </a:r>
            <a:r>
              <a:rPr lang="en-US" sz="2400" b="1" dirty="0" smtClean="0">
                <a:solidFill>
                  <a:srgbClr val="006600"/>
                </a:solidFill>
              </a:rPr>
              <a:t>g – 619g) / 619 g x 100 % = -42.00%</a:t>
            </a:r>
          </a:p>
          <a:p>
            <a:pPr marL="0" indent="0">
              <a:buNone/>
            </a:pPr>
            <a:endParaRPr lang="en-US" sz="1000" b="1" dirty="0"/>
          </a:p>
          <a:p>
            <a:pPr marL="0" indent="0">
              <a:buNone/>
            </a:pPr>
            <a:r>
              <a:rPr lang="en-US" sz="2400" b="1" dirty="0" smtClean="0"/>
              <a:t>Mean = ((-48.99%) + (-50.93%) + (-42.00%)) / 3 = -47.31%</a:t>
            </a:r>
          </a:p>
          <a:p>
            <a:pPr marL="0" indent="0">
              <a:buNone/>
            </a:pPr>
            <a:r>
              <a:rPr lang="en-US" sz="2400" b="1" dirty="0" smtClean="0"/>
              <a:t>Nearest tenth = -47.3%</a:t>
            </a:r>
          </a:p>
          <a:p>
            <a:pPr marL="0" indent="0">
              <a:buNone/>
            </a:pPr>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218941" y="1433737"/>
            <a:ext cx="8834907" cy="5198883"/>
          </a:xfrm>
        </p:spPr>
        <p:txBody>
          <a:bodyPr>
            <a:normAutofit/>
          </a:bodyPr>
          <a:lstStyle/>
          <a:p>
            <a:pPr marL="0" indent="0">
              <a:buNone/>
            </a:pPr>
            <a:r>
              <a:rPr lang="en-US" sz="2400" b="1" dirty="0" smtClean="0"/>
              <a:t>1 </a:t>
            </a:r>
            <a:r>
              <a:rPr lang="en-US" sz="2400" b="1" dirty="0" err="1" smtClean="0"/>
              <a:t>pt</a:t>
            </a:r>
            <a:r>
              <a:rPr lang="en-US" sz="2400" b="1" dirty="0" smtClean="0"/>
              <a:t> per bullet:</a:t>
            </a:r>
          </a:p>
          <a:p>
            <a:pPr lvl="0"/>
            <a:r>
              <a:rPr lang="en-US" sz="2800" dirty="0">
                <a:solidFill>
                  <a:srgbClr val="C00000"/>
                </a:solidFill>
              </a:rPr>
              <a:t>Signaling cascades </a:t>
            </a:r>
            <a:r>
              <a:rPr lang="en-US" sz="2800" dirty="0" smtClean="0">
                <a:solidFill>
                  <a:srgbClr val="C00000"/>
                </a:solidFill>
              </a:rPr>
              <a:t>often </a:t>
            </a:r>
            <a:r>
              <a:rPr lang="en-US" sz="2800" b="1" dirty="0" smtClean="0">
                <a:solidFill>
                  <a:srgbClr val="C00000"/>
                </a:solidFill>
              </a:rPr>
              <a:t>amplify</a:t>
            </a:r>
            <a:r>
              <a:rPr lang="en-US" sz="2800" dirty="0" smtClean="0">
                <a:solidFill>
                  <a:srgbClr val="C00000"/>
                </a:solidFill>
              </a:rPr>
              <a:t> the </a:t>
            </a:r>
            <a:r>
              <a:rPr lang="en-US" sz="2800" dirty="0">
                <a:solidFill>
                  <a:srgbClr val="C00000"/>
                </a:solidFill>
              </a:rPr>
              <a:t>incoming </a:t>
            </a:r>
            <a:r>
              <a:rPr lang="en-US" sz="2800" dirty="0" smtClean="0">
                <a:solidFill>
                  <a:srgbClr val="C00000"/>
                </a:solidFill>
              </a:rPr>
              <a:t>signals.</a:t>
            </a:r>
          </a:p>
          <a:p>
            <a:pPr lvl="0"/>
            <a:r>
              <a:rPr lang="en-US" sz="2800" b="1" dirty="0" smtClean="0">
                <a:solidFill>
                  <a:srgbClr val="002060"/>
                </a:solidFill>
              </a:rPr>
              <a:t>Second </a:t>
            </a:r>
            <a:r>
              <a:rPr lang="en-US" sz="2800" b="1" dirty="0">
                <a:solidFill>
                  <a:srgbClr val="002060"/>
                </a:solidFill>
              </a:rPr>
              <a:t>messengers </a:t>
            </a:r>
            <a:r>
              <a:rPr lang="en-US" sz="2800" dirty="0" smtClean="0">
                <a:solidFill>
                  <a:srgbClr val="002060"/>
                </a:solidFill>
              </a:rPr>
              <a:t>(small, non-protein molecules/ions) are frequently </a:t>
            </a:r>
            <a:r>
              <a:rPr lang="en-US" sz="2800" dirty="0">
                <a:solidFill>
                  <a:srgbClr val="002060"/>
                </a:solidFill>
              </a:rPr>
              <a:t>essential to </a:t>
            </a:r>
            <a:r>
              <a:rPr lang="en-US" sz="2800" dirty="0" smtClean="0">
                <a:solidFill>
                  <a:srgbClr val="002060"/>
                </a:solidFill>
              </a:rPr>
              <a:t>proper functioning of cascades (cGMP, </a:t>
            </a:r>
            <a:r>
              <a:rPr lang="en-US" sz="2800" dirty="0" err="1" smtClean="0">
                <a:solidFill>
                  <a:srgbClr val="002060"/>
                </a:solidFill>
              </a:rPr>
              <a:t>cAMP</a:t>
            </a:r>
            <a:r>
              <a:rPr lang="en-US" sz="2800" dirty="0" smtClean="0">
                <a:solidFill>
                  <a:srgbClr val="002060"/>
                </a:solidFill>
              </a:rPr>
              <a:t>, Ca</a:t>
            </a:r>
            <a:r>
              <a:rPr lang="en-US" sz="2800" baseline="30000" dirty="0" smtClean="0">
                <a:solidFill>
                  <a:srgbClr val="002060"/>
                </a:solidFill>
              </a:rPr>
              <a:t>2+ </a:t>
            </a:r>
            <a:r>
              <a:rPr lang="en-US" sz="2800" dirty="0" smtClean="0">
                <a:solidFill>
                  <a:srgbClr val="002060"/>
                </a:solidFill>
              </a:rPr>
              <a:t>and IP</a:t>
            </a:r>
            <a:r>
              <a:rPr lang="en-US" sz="2800" baseline="-25000" dirty="0" smtClean="0">
                <a:solidFill>
                  <a:srgbClr val="002060"/>
                </a:solidFill>
              </a:rPr>
              <a:t>3</a:t>
            </a:r>
            <a:r>
              <a:rPr lang="en-US" sz="2800" dirty="0" smtClean="0">
                <a:solidFill>
                  <a:srgbClr val="002060"/>
                </a:solidFill>
              </a:rPr>
              <a:t>).</a:t>
            </a:r>
          </a:p>
          <a:p>
            <a:pPr lvl="0"/>
            <a:r>
              <a:rPr lang="en-US" sz="2800" dirty="0" smtClean="0">
                <a:solidFill>
                  <a:srgbClr val="006600"/>
                </a:solidFill>
              </a:rPr>
              <a:t>Many </a:t>
            </a:r>
            <a:r>
              <a:rPr lang="en-US" sz="2800" dirty="0">
                <a:solidFill>
                  <a:srgbClr val="006600"/>
                </a:solidFill>
              </a:rPr>
              <a:t>signal transduction pathways </a:t>
            </a:r>
            <a:r>
              <a:rPr lang="en-US" sz="2800" dirty="0" smtClean="0">
                <a:solidFill>
                  <a:srgbClr val="006600"/>
                </a:solidFill>
              </a:rPr>
              <a:t>include </a:t>
            </a:r>
            <a:r>
              <a:rPr lang="en-US" sz="2800" b="1" dirty="0" smtClean="0">
                <a:solidFill>
                  <a:srgbClr val="006600"/>
                </a:solidFill>
              </a:rPr>
              <a:t>phosphorylation </a:t>
            </a:r>
            <a:r>
              <a:rPr lang="en-US" sz="2800" b="1" dirty="0">
                <a:solidFill>
                  <a:srgbClr val="006600"/>
                </a:solidFill>
              </a:rPr>
              <a:t>cascades </a:t>
            </a:r>
            <a:r>
              <a:rPr lang="en-US" sz="2800" dirty="0">
                <a:solidFill>
                  <a:srgbClr val="006600"/>
                </a:solidFill>
              </a:rPr>
              <a:t>in which a series of protein kinases add a phosphate group to the next protein in the cascade </a:t>
            </a:r>
            <a:r>
              <a:rPr lang="en-US" sz="2800" dirty="0" smtClean="0">
                <a:solidFill>
                  <a:srgbClr val="006600"/>
                </a:solidFill>
              </a:rPr>
              <a:t>sequence.</a:t>
            </a:r>
          </a:p>
          <a:p>
            <a:pPr lvl="0"/>
            <a:r>
              <a:rPr lang="en-US" sz="2800" dirty="0" smtClean="0"/>
              <a:t>Transduction provides opportunities for </a:t>
            </a:r>
            <a:r>
              <a:rPr lang="en-US" sz="2800" b="1" dirty="0" smtClean="0"/>
              <a:t>regulation</a:t>
            </a:r>
            <a:r>
              <a:rPr lang="en-US" sz="2800" dirty="0" smtClean="0"/>
              <a:t>.</a:t>
            </a:r>
            <a:endParaRPr lang="en-US" sz="2400" dirty="0"/>
          </a:p>
          <a:p>
            <a:endParaRPr lang="en-US" sz="2400" dirty="0"/>
          </a:p>
        </p:txBody>
      </p:sp>
    </p:spTree>
    <p:extLst>
      <p:ext uri="{BB962C8B-B14F-4D97-AF65-F5344CB8AC3E}">
        <p14:creationId xmlns:p14="http://schemas.microsoft.com/office/powerpoint/2010/main" val="10683378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70853"/>
            <a:ext cx="4778062" cy="1143000"/>
          </a:xfrm>
        </p:spPr>
        <p:txBody>
          <a:bodyPr>
            <a:noAutofit/>
          </a:bodyPr>
          <a:lstStyle/>
          <a:p>
            <a:r>
              <a:rPr lang="en-US" sz="3200" b="1" dirty="0" smtClean="0">
                <a:solidFill>
                  <a:srgbClr val="C00000"/>
                </a:solidFill>
              </a:rPr>
              <a:t>Examples of Second Messengers</a:t>
            </a:r>
            <a:endParaRPr lang="en-US" sz="3200" b="1" dirty="0">
              <a:solidFill>
                <a:srgbClr val="C00000"/>
              </a:solidFill>
            </a:endParaRPr>
          </a:p>
        </p:txBody>
      </p:sp>
      <p:pic>
        <p:nvPicPr>
          <p:cNvPr id="11266" name="Picture 2" descr="D:\Chapter_11\B_Jpeg_Images\11_Labeled_Images\11_11cAMPSecondMessenger-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8062" y="8111"/>
            <a:ext cx="4356313" cy="42577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11\B_Jpeg_Images\11_Labeled_Images\11_13CalciumSignalPath_3-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136989"/>
            <a:ext cx="5892521" cy="4721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189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descr="D:\Chapter_11\B_Jpeg_Images\11_Labeled_Images\11_09PhosphorylatCascade-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12" y="137160"/>
            <a:ext cx="8266176"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88779" y="1284341"/>
            <a:ext cx="3457977" cy="1077218"/>
          </a:xfrm>
          <a:prstGeom prst="rect">
            <a:avLst/>
          </a:prstGeom>
          <a:noFill/>
        </p:spPr>
        <p:txBody>
          <a:bodyPr wrap="square" rtlCol="0">
            <a:spAutoFit/>
          </a:bodyPr>
          <a:lstStyle/>
          <a:p>
            <a:pPr algn="ctr"/>
            <a:r>
              <a:rPr lang="en-US" sz="3200" b="1" dirty="0" smtClean="0">
                <a:solidFill>
                  <a:srgbClr val="C00000"/>
                </a:solidFill>
              </a:rPr>
              <a:t>Phosphorylation Cascade</a:t>
            </a:r>
            <a:endParaRPr lang="en-US" sz="3200" b="1" dirty="0">
              <a:solidFill>
                <a:srgbClr val="C00000"/>
              </a:solidFill>
            </a:endParaRPr>
          </a:p>
        </p:txBody>
      </p:sp>
    </p:spTree>
    <p:extLst>
      <p:ext uri="{BB962C8B-B14F-4D97-AF65-F5344CB8AC3E}">
        <p14:creationId xmlns:p14="http://schemas.microsoft.com/office/powerpoint/2010/main" val="31243779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smtClean="0">
                <a:solidFill>
                  <a:srgbClr val="002060"/>
                </a:solidFill>
              </a:rPr>
              <a:t>4 points possible</a:t>
            </a:r>
            <a:endParaRPr lang="en-US" sz="2800" b="1" dirty="0">
              <a:solidFill>
                <a:srgbClr val="002060"/>
              </a:solidFill>
            </a:endParaRPr>
          </a:p>
        </p:txBody>
      </p:sp>
      <p:sp>
        <p:nvSpPr>
          <p:cNvPr id="3" name="Content Placeholder 2"/>
          <p:cNvSpPr>
            <a:spLocks noGrp="1"/>
          </p:cNvSpPr>
          <p:nvPr>
            <p:ph idx="1"/>
          </p:nvPr>
        </p:nvSpPr>
        <p:spPr>
          <a:xfrm>
            <a:off x="251460" y="1417638"/>
            <a:ext cx="8743950" cy="5440362"/>
          </a:xfrm>
        </p:spPr>
        <p:txBody>
          <a:bodyPr>
            <a:normAutofit/>
          </a:bodyPr>
          <a:lstStyle/>
          <a:p>
            <a:pPr marL="0" indent="0">
              <a:buNone/>
            </a:pPr>
            <a:r>
              <a:rPr lang="en-US" sz="2000" b="1" dirty="0" smtClean="0"/>
              <a:t>For a. and b., 1 </a:t>
            </a:r>
            <a:r>
              <a:rPr lang="en-US" sz="2000" b="1" dirty="0" err="1" smtClean="0"/>
              <a:t>pt</a:t>
            </a:r>
            <a:r>
              <a:rPr lang="en-US" sz="2000" b="1" dirty="0" smtClean="0"/>
              <a:t> for a plant response and 1 </a:t>
            </a:r>
            <a:r>
              <a:rPr lang="en-US" sz="2000" b="1" dirty="0" err="1" smtClean="0"/>
              <a:t>pt</a:t>
            </a:r>
            <a:r>
              <a:rPr lang="en-US" sz="2000" b="1" dirty="0" smtClean="0"/>
              <a:t> for an appropriate mechanism </a:t>
            </a:r>
            <a:endParaRPr lang="en-US" sz="2000" b="1" dirty="0"/>
          </a:p>
        </p:txBody>
      </p:sp>
      <p:graphicFrame>
        <p:nvGraphicFramePr>
          <p:cNvPr id="5" name="Table 4"/>
          <p:cNvGraphicFramePr>
            <a:graphicFrameLocks noGrp="1"/>
          </p:cNvGraphicFramePr>
          <p:nvPr>
            <p:extLst>
              <p:ext uri="{D42A27DB-BD31-4B8C-83A1-F6EECF244321}">
                <p14:modId xmlns:p14="http://schemas.microsoft.com/office/powerpoint/2010/main" val="6774289"/>
              </p:ext>
            </p:extLst>
          </p:nvPr>
        </p:nvGraphicFramePr>
        <p:xfrm>
          <a:off x="251460" y="1900376"/>
          <a:ext cx="8686478" cy="4826192"/>
        </p:xfrm>
        <a:graphic>
          <a:graphicData uri="http://schemas.openxmlformats.org/drawingml/2006/table">
            <a:tbl>
              <a:tblPr firstRow="1" bandRow="1">
                <a:tableStyleId>{5940675A-B579-460E-94D1-54222C63F5DA}</a:tableStyleId>
              </a:tblPr>
              <a:tblGrid>
                <a:gridCol w="2040979"/>
                <a:gridCol w="3013657"/>
                <a:gridCol w="3631842"/>
              </a:tblGrid>
              <a:tr h="557702">
                <a:tc>
                  <a:txBody>
                    <a:bodyPr/>
                    <a:lstStyle/>
                    <a:p>
                      <a:pPr marL="0" marR="0" algn="ctr">
                        <a:lnSpc>
                          <a:spcPct val="115000"/>
                        </a:lnSpc>
                        <a:spcBef>
                          <a:spcPts val="0"/>
                        </a:spcBef>
                        <a:spcAft>
                          <a:spcPts val="0"/>
                        </a:spcAft>
                      </a:pPr>
                      <a:r>
                        <a:rPr lang="en-US" sz="2000" b="1" kern="1200" dirty="0">
                          <a:effectLst/>
                        </a:rPr>
                        <a:t>Environmental Change</a:t>
                      </a:r>
                      <a:endParaRPr lang="en-US" sz="2000" b="1" dirty="0">
                        <a:effectLst/>
                        <a:latin typeface="Calibri"/>
                        <a:ea typeface="Calibri"/>
                        <a:cs typeface="Times New Roman"/>
                      </a:endParaRPr>
                    </a:p>
                  </a:txBody>
                  <a:tcPr marL="64350" marR="64350" marT="32175" marB="32175"/>
                </a:tc>
                <a:tc>
                  <a:txBody>
                    <a:bodyPr/>
                    <a:lstStyle/>
                    <a:p>
                      <a:pPr marL="0" marR="0" algn="ctr">
                        <a:lnSpc>
                          <a:spcPct val="115000"/>
                        </a:lnSpc>
                        <a:spcBef>
                          <a:spcPts val="0"/>
                        </a:spcBef>
                        <a:spcAft>
                          <a:spcPts val="0"/>
                        </a:spcAft>
                      </a:pPr>
                      <a:r>
                        <a:rPr lang="en-US" sz="2000" b="1" kern="1200" dirty="0">
                          <a:effectLst/>
                        </a:rPr>
                        <a:t>Plant Response</a:t>
                      </a:r>
                      <a:endParaRPr lang="en-US" sz="2000" b="1" dirty="0">
                        <a:effectLst/>
                        <a:latin typeface="Calibri"/>
                        <a:ea typeface="Calibri"/>
                        <a:cs typeface="Times New Roman"/>
                      </a:endParaRPr>
                    </a:p>
                  </a:txBody>
                  <a:tcPr marL="64350" marR="64350" marT="32175" marB="32175"/>
                </a:tc>
                <a:tc>
                  <a:txBody>
                    <a:bodyPr/>
                    <a:lstStyle/>
                    <a:p>
                      <a:pPr marL="0" marR="0" algn="ctr">
                        <a:lnSpc>
                          <a:spcPct val="115000"/>
                        </a:lnSpc>
                        <a:spcBef>
                          <a:spcPts val="0"/>
                        </a:spcBef>
                        <a:spcAft>
                          <a:spcPts val="0"/>
                        </a:spcAft>
                      </a:pPr>
                      <a:r>
                        <a:rPr lang="en-US" sz="2000" b="1" kern="1200" dirty="0">
                          <a:effectLst/>
                        </a:rPr>
                        <a:t>Mechanism</a:t>
                      </a:r>
                      <a:endParaRPr lang="en-US" sz="2000" b="1" dirty="0">
                        <a:effectLst/>
                        <a:latin typeface="Calibri"/>
                        <a:ea typeface="Calibri"/>
                        <a:cs typeface="Times New Roman"/>
                      </a:endParaRPr>
                    </a:p>
                  </a:txBody>
                  <a:tcPr marL="64350" marR="64350" marT="32175" marB="32175"/>
                </a:tc>
              </a:tr>
              <a:tr h="557702">
                <a:tc rowSpan="5">
                  <a:txBody>
                    <a:bodyPr/>
                    <a:lstStyle/>
                    <a:p>
                      <a:pPr marL="342900" marR="0" lvl="0" indent="-342900" algn="l">
                        <a:lnSpc>
                          <a:spcPct val="115000"/>
                        </a:lnSpc>
                        <a:spcBef>
                          <a:spcPts val="0"/>
                        </a:spcBef>
                        <a:spcAft>
                          <a:spcPts val="0"/>
                        </a:spcAft>
                        <a:buClr>
                          <a:srgbClr val="000000"/>
                        </a:buClr>
                        <a:buFont typeface="Calibri"/>
                        <a:buAutoNum type="alphaLcPeriod"/>
                      </a:pPr>
                      <a:r>
                        <a:rPr lang="en-US" sz="2000" b="1" kern="1200" dirty="0" smtClean="0">
                          <a:effectLst/>
                        </a:rPr>
                        <a:t>Change </a:t>
                      </a:r>
                      <a:r>
                        <a:rPr lang="en-US" sz="2000" b="1" kern="1200" dirty="0">
                          <a:effectLst/>
                        </a:rPr>
                        <a:t>in light</a:t>
                      </a:r>
                      <a:endParaRPr lang="en-US" sz="2000" b="1" dirty="0">
                        <a:effectLst/>
                        <a:latin typeface="Times New Roman"/>
                        <a:ea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a:effectLst/>
                        </a:rPr>
                        <a:t>Tropism</a:t>
                      </a:r>
                      <a:endParaRPr lang="en-US" sz="200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a:effectLst/>
                        </a:rPr>
                        <a:t>Disproportionate cell elongation (auxin)</a:t>
                      </a:r>
                      <a:endParaRPr lang="en-US" sz="2000" dirty="0">
                        <a:effectLst/>
                        <a:latin typeface="Calibri"/>
                        <a:ea typeface="Calibri"/>
                        <a:cs typeface="Times New Roman"/>
                      </a:endParaRPr>
                    </a:p>
                  </a:txBody>
                  <a:tcPr marL="64350" marR="64350" marT="32175" marB="32175"/>
                </a:tc>
              </a:tr>
              <a:tr h="356184">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Stomata closing/opening</a:t>
                      </a:r>
                      <a:endParaRPr lang="en-US" sz="2000" dirty="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smtClean="0">
                          <a:effectLst/>
                        </a:rPr>
                        <a:t>Change </a:t>
                      </a:r>
                      <a:r>
                        <a:rPr lang="en-US" sz="2000" kern="1200" dirty="0">
                          <a:effectLst/>
                        </a:rPr>
                        <a:t>in guard </a:t>
                      </a:r>
                      <a:r>
                        <a:rPr lang="en-US" sz="2000" kern="1200" dirty="0" smtClean="0">
                          <a:effectLst/>
                        </a:rPr>
                        <a:t>cells’ </a:t>
                      </a:r>
                      <a:r>
                        <a:rPr lang="en-US" sz="2000" kern="1200" dirty="0">
                          <a:effectLst/>
                        </a:rPr>
                        <a:t>turgor</a:t>
                      </a:r>
                      <a:endParaRPr lang="en-US" sz="2000" dirty="0">
                        <a:effectLst/>
                        <a:latin typeface="Calibri"/>
                        <a:ea typeface="Calibri"/>
                        <a:cs typeface="Times New Roman"/>
                      </a:endParaRPr>
                    </a:p>
                  </a:txBody>
                  <a:tcPr marL="64350" marR="64350" marT="32175" marB="32175"/>
                </a:tc>
              </a:tr>
              <a:tr h="311026">
                <a:tc vMerge="1">
                  <a:txBody>
                    <a:bodyPr/>
                    <a:lstStyle/>
                    <a:p>
                      <a:endParaRPr lang="en-US"/>
                    </a:p>
                  </a:txBody>
                  <a:tcPr/>
                </a:tc>
                <a:tc>
                  <a:txBody>
                    <a:bodyPr/>
                    <a:lstStyle/>
                    <a:p>
                      <a:pPr marL="0" marR="0" algn="l">
                        <a:lnSpc>
                          <a:spcPct val="115000"/>
                        </a:lnSpc>
                        <a:spcBef>
                          <a:spcPts val="0"/>
                        </a:spcBef>
                        <a:spcAft>
                          <a:spcPts val="0"/>
                        </a:spcAft>
                      </a:pPr>
                      <a:r>
                        <a:rPr lang="en-US" sz="2000" kern="1200">
                          <a:effectLst/>
                        </a:rPr>
                        <a:t>Flowering</a:t>
                      </a:r>
                      <a:endParaRPr lang="en-US" sz="200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err="1">
                          <a:effectLst/>
                        </a:rPr>
                        <a:t>Phytochrome</a:t>
                      </a:r>
                      <a:r>
                        <a:rPr lang="en-US" sz="2000" kern="1200" dirty="0">
                          <a:effectLst/>
                        </a:rPr>
                        <a:t> shift</a:t>
                      </a:r>
                      <a:endParaRPr lang="en-US" sz="2000" dirty="0">
                        <a:effectLst/>
                        <a:latin typeface="Calibri"/>
                        <a:ea typeface="Calibri"/>
                        <a:cs typeface="Times New Roman"/>
                      </a:endParaRPr>
                    </a:p>
                  </a:txBody>
                  <a:tcPr marL="64350" marR="64350" marT="32175" marB="32175"/>
                </a:tc>
              </a:tr>
              <a:tr h="311026">
                <a:tc vMerge="1">
                  <a:txBody>
                    <a:bodyPr/>
                    <a:lstStyle/>
                    <a:p>
                      <a:endParaRPr lang="en-US"/>
                    </a:p>
                  </a:txBody>
                  <a:tcPr/>
                </a:tc>
                <a:tc>
                  <a:txBody>
                    <a:bodyPr/>
                    <a:lstStyle/>
                    <a:p>
                      <a:pPr marL="0" marR="0" algn="l">
                        <a:lnSpc>
                          <a:spcPct val="115000"/>
                        </a:lnSpc>
                        <a:spcBef>
                          <a:spcPts val="0"/>
                        </a:spcBef>
                        <a:spcAft>
                          <a:spcPts val="0"/>
                        </a:spcAft>
                      </a:pPr>
                      <a:r>
                        <a:rPr lang="en-US" sz="2000" kern="1200">
                          <a:effectLst/>
                        </a:rPr>
                        <a:t>Seed germination</a:t>
                      </a:r>
                      <a:endParaRPr lang="en-US" sz="200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err="1">
                          <a:effectLst/>
                        </a:rPr>
                        <a:t>Phytochrome</a:t>
                      </a:r>
                      <a:r>
                        <a:rPr lang="en-US" sz="2000" kern="1200" dirty="0">
                          <a:effectLst/>
                        </a:rPr>
                        <a:t> shift</a:t>
                      </a:r>
                      <a:endParaRPr lang="en-US" sz="2000" dirty="0">
                        <a:effectLst/>
                        <a:latin typeface="Calibri"/>
                        <a:ea typeface="Calibri"/>
                        <a:cs typeface="Times New Roman"/>
                      </a:endParaRPr>
                    </a:p>
                  </a:txBody>
                  <a:tcPr marL="64350" marR="64350" marT="32175" marB="32175"/>
                </a:tc>
              </a:tr>
              <a:tr h="311026">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Shade avoidance</a:t>
                      </a:r>
                      <a:endParaRPr lang="en-US" sz="2000" dirty="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err="1">
                          <a:effectLst/>
                        </a:rPr>
                        <a:t>Phytochrome</a:t>
                      </a:r>
                      <a:r>
                        <a:rPr lang="en-US" sz="2000" kern="1200" dirty="0">
                          <a:effectLst/>
                        </a:rPr>
                        <a:t> shift</a:t>
                      </a:r>
                      <a:endParaRPr lang="en-US" sz="2000" dirty="0">
                        <a:effectLst/>
                        <a:latin typeface="Calibri"/>
                        <a:ea typeface="Calibri"/>
                        <a:cs typeface="Times New Roman"/>
                      </a:endParaRPr>
                    </a:p>
                  </a:txBody>
                  <a:tcPr marL="64350" marR="64350" marT="32175" marB="32175"/>
                </a:tc>
              </a:tr>
              <a:tr h="430787">
                <a:tc rowSpan="3">
                  <a:txBody>
                    <a:bodyPr/>
                    <a:lstStyle/>
                    <a:p>
                      <a:pPr marL="342900" marR="0" lvl="0" indent="-342900" algn="l">
                        <a:lnSpc>
                          <a:spcPct val="115000"/>
                        </a:lnSpc>
                        <a:spcBef>
                          <a:spcPts val="0"/>
                        </a:spcBef>
                        <a:spcAft>
                          <a:spcPts val="0"/>
                        </a:spcAft>
                        <a:buClr>
                          <a:srgbClr val="000000"/>
                        </a:buClr>
                        <a:buFont typeface="Calibri"/>
                        <a:buAutoNum type="alphaLcPeriod"/>
                      </a:pPr>
                      <a:r>
                        <a:rPr lang="en-US" sz="2000" b="1" kern="1200" dirty="0" smtClean="0">
                          <a:effectLst/>
                        </a:rPr>
                        <a:t>Lack </a:t>
                      </a:r>
                      <a:r>
                        <a:rPr lang="en-US" sz="2000" b="1" kern="1200" dirty="0">
                          <a:effectLst/>
                        </a:rPr>
                        <a:t>of water</a:t>
                      </a:r>
                      <a:endParaRPr lang="en-US" sz="2000" b="1" dirty="0">
                        <a:effectLst/>
                        <a:latin typeface="Times New Roman"/>
                        <a:ea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a:effectLst/>
                        </a:rPr>
                        <a:t>Stomata closing</a:t>
                      </a:r>
                      <a:endParaRPr lang="en-US" sz="2000" dirty="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a:effectLst/>
                        </a:rPr>
                        <a:t>Loss of guard </a:t>
                      </a:r>
                      <a:r>
                        <a:rPr lang="en-US" sz="2000" kern="1200" dirty="0" smtClean="0">
                          <a:effectLst/>
                        </a:rPr>
                        <a:t>cells’ </a:t>
                      </a:r>
                      <a:r>
                        <a:rPr lang="en-US" sz="2000" kern="1200" dirty="0">
                          <a:effectLst/>
                        </a:rPr>
                        <a:t>turgor</a:t>
                      </a:r>
                      <a:endParaRPr lang="en-US" sz="2000" dirty="0">
                        <a:effectLst/>
                        <a:latin typeface="Calibri"/>
                        <a:ea typeface="Calibri"/>
                        <a:cs typeface="Times New Roman"/>
                      </a:endParaRPr>
                    </a:p>
                  </a:txBody>
                  <a:tcPr marL="64350" marR="64350" marT="32175" marB="32175"/>
                </a:tc>
              </a:tr>
              <a:tr h="439755">
                <a:tc vMerge="1">
                  <a:txBody>
                    <a:bodyPr/>
                    <a:lstStyle/>
                    <a:p>
                      <a:endParaRPr lang="en-US"/>
                    </a:p>
                  </a:txBody>
                  <a:tcPr/>
                </a:tc>
                <a:tc>
                  <a:txBody>
                    <a:bodyPr/>
                    <a:lstStyle/>
                    <a:p>
                      <a:pPr marL="0" marR="0" algn="l">
                        <a:lnSpc>
                          <a:spcPct val="115000"/>
                        </a:lnSpc>
                        <a:spcBef>
                          <a:spcPts val="0"/>
                        </a:spcBef>
                        <a:spcAft>
                          <a:spcPts val="0"/>
                        </a:spcAft>
                      </a:pPr>
                      <a:r>
                        <a:rPr lang="en-US" sz="2000" kern="1200">
                          <a:effectLst/>
                        </a:rPr>
                        <a:t>Root branching</a:t>
                      </a:r>
                      <a:endParaRPr lang="en-US" sz="200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a:effectLst/>
                        </a:rPr>
                        <a:t>Differential cell growth</a:t>
                      </a:r>
                      <a:endParaRPr lang="en-US" sz="2000" dirty="0">
                        <a:effectLst/>
                        <a:latin typeface="Calibri"/>
                        <a:ea typeface="Calibri"/>
                        <a:cs typeface="Times New Roman"/>
                      </a:endParaRPr>
                    </a:p>
                  </a:txBody>
                  <a:tcPr marL="64350" marR="64350" marT="32175" marB="32175"/>
                </a:tc>
              </a:tr>
              <a:tr h="629192">
                <a:tc vMerge="1">
                  <a:txBody>
                    <a:bodyPr/>
                    <a:lstStyle/>
                    <a:p>
                      <a:endParaRPr lang="en-US"/>
                    </a:p>
                  </a:txBody>
                  <a:tcPr/>
                </a:tc>
                <a:tc>
                  <a:txBody>
                    <a:bodyPr/>
                    <a:lstStyle/>
                    <a:p>
                      <a:pPr marL="0" marR="0" algn="l">
                        <a:lnSpc>
                          <a:spcPct val="115000"/>
                        </a:lnSpc>
                        <a:spcBef>
                          <a:spcPts val="0"/>
                        </a:spcBef>
                        <a:spcAft>
                          <a:spcPts val="0"/>
                        </a:spcAft>
                      </a:pPr>
                      <a:r>
                        <a:rPr lang="en-US" sz="2000" kern="1200" dirty="0">
                          <a:effectLst/>
                        </a:rPr>
                        <a:t>Dormancy</a:t>
                      </a:r>
                      <a:endParaRPr lang="en-US" sz="2000" dirty="0">
                        <a:effectLst/>
                        <a:latin typeface="Calibri"/>
                        <a:ea typeface="Calibri"/>
                        <a:cs typeface="Times New Roman"/>
                      </a:endParaRPr>
                    </a:p>
                  </a:txBody>
                  <a:tcPr marL="64350" marR="64350" marT="32175" marB="32175"/>
                </a:tc>
                <a:tc>
                  <a:txBody>
                    <a:bodyPr/>
                    <a:lstStyle/>
                    <a:p>
                      <a:pPr marL="0" marR="0" algn="l">
                        <a:lnSpc>
                          <a:spcPct val="115000"/>
                        </a:lnSpc>
                        <a:spcBef>
                          <a:spcPts val="0"/>
                        </a:spcBef>
                        <a:spcAft>
                          <a:spcPts val="0"/>
                        </a:spcAft>
                      </a:pPr>
                      <a:r>
                        <a:rPr lang="en-US" sz="2000" kern="1200" dirty="0">
                          <a:effectLst/>
                        </a:rPr>
                        <a:t>Production of dehydration tolerance proteins</a:t>
                      </a:r>
                      <a:endParaRPr lang="en-US" sz="2000" dirty="0">
                        <a:effectLst/>
                        <a:latin typeface="Calibri"/>
                        <a:ea typeface="Calibri"/>
                        <a:cs typeface="Times New Roman"/>
                      </a:endParaRPr>
                    </a:p>
                  </a:txBody>
                  <a:tcPr marL="64350" marR="64350" marT="32175" marB="32175"/>
                </a:tc>
              </a:tr>
            </a:tbl>
          </a:graphicData>
        </a:graphic>
      </p:graphicFrame>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descr="C:\Users\Daniel\Pictures\Picture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4250" y="2643900"/>
            <a:ext cx="2179750" cy="42275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9" descr="http://3.bp.blogspot.com/-sXZPIUjXhZA/Ta5XDp0UPkI/AAAAAAAAAUQ/PaPDdWHp3RQ/s1600/phototropism.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6250" y="4030688"/>
            <a:ext cx="5067837" cy="278731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056067" y="2643900"/>
            <a:ext cx="3586023" cy="523220"/>
          </a:xfrm>
          <a:prstGeom prst="rect">
            <a:avLst/>
          </a:prstGeom>
          <a:solidFill>
            <a:schemeClr val="bg1"/>
          </a:solidFill>
        </p:spPr>
        <p:txBody>
          <a:bodyPr wrap="square" rtlCol="0">
            <a:spAutoFit/>
          </a:bodyPr>
          <a:lstStyle/>
          <a:p>
            <a:pPr algn="ctr"/>
            <a:r>
              <a:rPr lang="en-US" sz="2800" b="1" dirty="0" smtClean="0">
                <a:solidFill>
                  <a:srgbClr val="C00000"/>
                </a:solidFill>
              </a:rPr>
              <a:t>Closing of Stomata</a:t>
            </a:r>
            <a:endParaRPr lang="en-US" sz="2800" b="1" dirty="0">
              <a:solidFill>
                <a:srgbClr val="C00000"/>
              </a:solidFill>
            </a:endParaRPr>
          </a:p>
        </p:txBody>
      </p:sp>
      <p:sp>
        <p:nvSpPr>
          <p:cNvPr id="7" name="TextBox 6"/>
          <p:cNvSpPr txBox="1"/>
          <p:nvPr/>
        </p:nvSpPr>
        <p:spPr>
          <a:xfrm>
            <a:off x="106250" y="3456682"/>
            <a:ext cx="2897746" cy="523220"/>
          </a:xfrm>
          <a:prstGeom prst="rect">
            <a:avLst/>
          </a:prstGeom>
          <a:noFill/>
        </p:spPr>
        <p:txBody>
          <a:bodyPr wrap="square" rtlCol="0">
            <a:spAutoFit/>
          </a:bodyPr>
          <a:lstStyle/>
          <a:p>
            <a:pPr algn="ctr"/>
            <a:r>
              <a:rPr lang="en-US" sz="2800" b="1" dirty="0" smtClean="0">
                <a:solidFill>
                  <a:srgbClr val="C00000"/>
                </a:solidFill>
              </a:rPr>
              <a:t>Phototropism</a:t>
            </a:r>
            <a:endParaRPr lang="en-US" sz="2800" b="1" dirty="0">
              <a:solidFill>
                <a:srgbClr val="C00000"/>
              </a:solidFill>
            </a:endParaRPr>
          </a:p>
        </p:txBody>
      </p:sp>
      <p:pic>
        <p:nvPicPr>
          <p:cNvPr id="12" name="Picture 2" descr="http://www.bio.miami.edu/dana/pix/auxin_migratio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250" y="0"/>
            <a:ext cx="6858000" cy="30861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964250" y="201133"/>
            <a:ext cx="2060620" cy="954107"/>
          </a:xfrm>
          <a:prstGeom prst="rect">
            <a:avLst/>
          </a:prstGeom>
          <a:noFill/>
        </p:spPr>
        <p:txBody>
          <a:bodyPr wrap="square" rtlCol="0">
            <a:spAutoFit/>
          </a:bodyPr>
          <a:lstStyle/>
          <a:p>
            <a:pPr algn="ctr"/>
            <a:r>
              <a:rPr lang="en-US" sz="2800" b="1" dirty="0" smtClean="0">
                <a:solidFill>
                  <a:srgbClr val="C00000"/>
                </a:solidFill>
              </a:rPr>
              <a:t>Stem Elongation</a:t>
            </a:r>
            <a:endParaRPr lang="en-US" sz="2800" b="1" dirty="0">
              <a:solidFill>
                <a:srgbClr val="C00000"/>
              </a:solidFill>
            </a:endParaRPr>
          </a:p>
        </p:txBody>
      </p:sp>
      <p:sp>
        <p:nvSpPr>
          <p:cNvPr id="11" name="TextBox 10"/>
          <p:cNvSpPr txBox="1"/>
          <p:nvPr/>
        </p:nvSpPr>
        <p:spPr>
          <a:xfrm>
            <a:off x="5174086" y="3167120"/>
            <a:ext cx="2195103" cy="1384995"/>
          </a:xfrm>
          <a:prstGeom prst="rect">
            <a:avLst/>
          </a:prstGeom>
          <a:noFill/>
        </p:spPr>
        <p:txBody>
          <a:bodyPr wrap="square" rtlCol="0">
            <a:spAutoFit/>
          </a:bodyPr>
          <a:lstStyle/>
          <a:p>
            <a:pPr algn="ctr"/>
            <a:r>
              <a:rPr lang="en-US" sz="2800" b="1" dirty="0" smtClean="0">
                <a:solidFill>
                  <a:srgbClr val="C00000"/>
                </a:solidFill>
              </a:rPr>
              <a:t>Stomata</a:t>
            </a:r>
          </a:p>
          <a:p>
            <a:pPr algn="ctr"/>
            <a:r>
              <a:rPr lang="en-US" sz="2800" b="1" dirty="0" smtClean="0">
                <a:solidFill>
                  <a:srgbClr val="C00000"/>
                </a:solidFill>
              </a:rPr>
              <a:t>Closing/ </a:t>
            </a:r>
          </a:p>
          <a:p>
            <a:pPr algn="ctr"/>
            <a:r>
              <a:rPr lang="en-US" sz="2800" b="1" dirty="0" smtClean="0">
                <a:solidFill>
                  <a:srgbClr val="C00000"/>
                </a:solidFill>
              </a:rPr>
              <a:t> Opening </a:t>
            </a:r>
          </a:p>
        </p:txBody>
      </p:sp>
    </p:spTree>
    <p:extLst>
      <p:ext uri="{BB962C8B-B14F-4D97-AF65-F5344CB8AC3E}">
        <p14:creationId xmlns:p14="http://schemas.microsoft.com/office/powerpoint/2010/main" val="1035941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Jackie.Snow\My Documents\AP Biology\Campbell's Ninth Edition Resources\Chapter_39\B_Jpeg_Images\_39_Labeled_Images\39_17_InqRedFarRedGerm-L.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050744" y="3690445"/>
            <a:ext cx="7494387" cy="3167555"/>
          </a:xfrm>
          <a:prstGeom prst="rect">
            <a:avLst/>
          </a:prstGeom>
          <a:noFill/>
        </p:spPr>
      </p:pic>
      <p:pic>
        <p:nvPicPr>
          <p:cNvPr id="10"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744" y="682079"/>
            <a:ext cx="6922396" cy="2979446"/>
          </a:xfrm>
          <a:prstGeom prst="rect">
            <a:avLst/>
          </a:prstGeom>
        </p:spPr>
      </p:pic>
      <p:sp>
        <p:nvSpPr>
          <p:cNvPr id="9" name="TextBox 8"/>
          <p:cNvSpPr txBox="1"/>
          <p:nvPr/>
        </p:nvSpPr>
        <p:spPr>
          <a:xfrm>
            <a:off x="482955" y="3399915"/>
            <a:ext cx="3020097" cy="523220"/>
          </a:xfrm>
          <a:prstGeom prst="rect">
            <a:avLst/>
          </a:prstGeom>
          <a:solidFill>
            <a:schemeClr val="bg1"/>
          </a:solidFill>
        </p:spPr>
        <p:txBody>
          <a:bodyPr wrap="square" rtlCol="0">
            <a:spAutoFit/>
          </a:bodyPr>
          <a:lstStyle/>
          <a:p>
            <a:r>
              <a:rPr lang="en-US" sz="2800" b="1" dirty="0" smtClean="0">
                <a:solidFill>
                  <a:srgbClr val="C00000"/>
                </a:solidFill>
              </a:rPr>
              <a:t>Seed Germination</a:t>
            </a:r>
            <a:endParaRPr lang="en-US" sz="2800" b="1" dirty="0">
              <a:solidFill>
                <a:srgbClr val="C00000"/>
              </a:solidFill>
            </a:endParaRPr>
          </a:p>
        </p:txBody>
      </p:sp>
      <p:sp>
        <p:nvSpPr>
          <p:cNvPr id="12" name="TextBox 11"/>
          <p:cNvSpPr txBox="1"/>
          <p:nvPr/>
        </p:nvSpPr>
        <p:spPr>
          <a:xfrm>
            <a:off x="402463" y="137414"/>
            <a:ext cx="8741537" cy="523220"/>
          </a:xfrm>
          <a:prstGeom prst="rect">
            <a:avLst/>
          </a:prstGeom>
          <a:noFill/>
        </p:spPr>
        <p:txBody>
          <a:bodyPr wrap="square" rtlCol="0">
            <a:spAutoFit/>
          </a:bodyPr>
          <a:lstStyle/>
          <a:p>
            <a:r>
              <a:rPr lang="en-US" sz="2800" b="1" dirty="0" smtClean="0">
                <a:solidFill>
                  <a:srgbClr val="C00000"/>
                </a:solidFill>
              </a:rPr>
              <a:t>Molecular Switching Mechanism of </a:t>
            </a:r>
            <a:r>
              <a:rPr lang="en-US" sz="2800" b="1" dirty="0" err="1" smtClean="0">
                <a:solidFill>
                  <a:srgbClr val="C00000"/>
                </a:solidFill>
              </a:rPr>
              <a:t>Phytochromes</a:t>
            </a:r>
            <a:endParaRPr lang="en-US" sz="2800" b="1" dirty="0">
              <a:solidFill>
                <a:srgbClr val="C00000"/>
              </a:solidFill>
            </a:endParaRPr>
          </a:p>
        </p:txBody>
      </p:sp>
    </p:spTree>
    <p:extLst>
      <p:ext uri="{BB962C8B-B14F-4D97-AF65-F5344CB8AC3E}">
        <p14:creationId xmlns:p14="http://schemas.microsoft.com/office/powerpoint/2010/main" val="11839023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407123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8" descr="45_13_InsulinGlucagon-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4"/>
          <p:cNvSpPr txBox="1">
            <a:spLocks noChangeArrowheads="1"/>
          </p:cNvSpPr>
          <p:nvPr/>
        </p:nvSpPr>
        <p:spPr bwMode="auto">
          <a:xfrm>
            <a:off x="381000" y="304800"/>
            <a:ext cx="11699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Body cells</a:t>
            </a:r>
            <a:br>
              <a:rPr lang="en-US" altLang="en-US" sz="1400" b="1"/>
            </a:br>
            <a:r>
              <a:rPr lang="en-US" altLang="en-US" sz="1400" b="1"/>
              <a:t>take up more</a:t>
            </a:r>
            <a:br>
              <a:rPr lang="en-US" altLang="en-US" sz="1400" b="1"/>
            </a:br>
            <a:r>
              <a:rPr lang="en-US" altLang="en-US" sz="1400" b="1"/>
              <a:t>glucose.</a:t>
            </a:r>
          </a:p>
        </p:txBody>
      </p:sp>
      <p:sp>
        <p:nvSpPr>
          <p:cNvPr id="13316" name="Text Box 25"/>
          <p:cNvSpPr txBox="1">
            <a:spLocks noChangeArrowheads="1"/>
          </p:cNvSpPr>
          <p:nvPr/>
        </p:nvSpPr>
        <p:spPr bwMode="auto">
          <a:xfrm>
            <a:off x="4921250" y="122238"/>
            <a:ext cx="641350"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Insulin</a:t>
            </a:r>
          </a:p>
        </p:txBody>
      </p:sp>
      <p:sp>
        <p:nvSpPr>
          <p:cNvPr id="13317" name="Text Box 26"/>
          <p:cNvSpPr txBox="1">
            <a:spLocks noChangeArrowheads="1"/>
          </p:cNvSpPr>
          <p:nvPr/>
        </p:nvSpPr>
        <p:spPr bwMode="auto">
          <a:xfrm>
            <a:off x="6781800" y="533400"/>
            <a:ext cx="1262063"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Beta cells of</a:t>
            </a:r>
            <a:br>
              <a:rPr lang="en-US" altLang="en-US" sz="1400" b="1"/>
            </a:br>
            <a:r>
              <a:rPr lang="en-US" altLang="en-US" sz="1400" b="1"/>
              <a:t>pancreas</a:t>
            </a:r>
            <a:br>
              <a:rPr lang="en-US" altLang="en-US" sz="1400" b="1"/>
            </a:br>
            <a:r>
              <a:rPr lang="en-US" altLang="en-US" sz="1400" b="1"/>
              <a:t>release insulin</a:t>
            </a:r>
            <a:br>
              <a:rPr lang="en-US" altLang="en-US" sz="1400" b="1"/>
            </a:br>
            <a:r>
              <a:rPr lang="en-US" altLang="en-US" sz="1400" b="1"/>
              <a:t>into the blood.</a:t>
            </a:r>
          </a:p>
        </p:txBody>
      </p:sp>
      <p:sp>
        <p:nvSpPr>
          <p:cNvPr id="13318" name="Text Box 27"/>
          <p:cNvSpPr txBox="1">
            <a:spLocks noChangeArrowheads="1"/>
          </p:cNvSpPr>
          <p:nvPr/>
        </p:nvSpPr>
        <p:spPr bwMode="auto">
          <a:xfrm>
            <a:off x="3330575" y="1608138"/>
            <a:ext cx="113030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Liver takes</a:t>
            </a:r>
            <a:br>
              <a:rPr lang="en-US" altLang="en-US" sz="1400" b="1"/>
            </a:br>
            <a:r>
              <a:rPr lang="en-US" altLang="en-US" sz="1400" b="1"/>
              <a:t>up glucose </a:t>
            </a:r>
            <a:br>
              <a:rPr lang="en-US" altLang="en-US" sz="1400" b="1"/>
            </a:br>
            <a:r>
              <a:rPr lang="en-US" altLang="en-US" sz="1400" b="1"/>
              <a:t>and stores it</a:t>
            </a:r>
            <a:br>
              <a:rPr lang="en-US" altLang="en-US" sz="1400" b="1"/>
            </a:br>
            <a:r>
              <a:rPr lang="en-US" altLang="en-US" sz="1400" b="1"/>
              <a:t>as glycogen.</a:t>
            </a:r>
          </a:p>
        </p:txBody>
      </p:sp>
      <p:sp>
        <p:nvSpPr>
          <p:cNvPr id="13319" name="Text Box 28"/>
          <p:cNvSpPr txBox="1">
            <a:spLocks noChangeArrowheads="1"/>
          </p:cNvSpPr>
          <p:nvPr/>
        </p:nvSpPr>
        <p:spPr bwMode="auto">
          <a:xfrm>
            <a:off x="1143000" y="2286000"/>
            <a:ext cx="1262063"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lnSpc>
                <a:spcPct val="90000"/>
              </a:lnSpc>
            </a:pPr>
            <a:r>
              <a:rPr lang="en-US" altLang="en-US" sz="1400" b="1"/>
              <a:t>Blood glucose</a:t>
            </a:r>
            <a:br>
              <a:rPr lang="en-US" altLang="en-US" sz="1400" b="1"/>
            </a:br>
            <a:r>
              <a:rPr lang="en-US" altLang="en-US" sz="1400" b="1"/>
              <a:t>level declines.</a:t>
            </a:r>
          </a:p>
        </p:txBody>
      </p:sp>
      <p:sp>
        <p:nvSpPr>
          <p:cNvPr id="13320" name="Text Box 29"/>
          <p:cNvSpPr txBox="1">
            <a:spLocks noChangeArrowheads="1"/>
          </p:cNvSpPr>
          <p:nvPr/>
        </p:nvSpPr>
        <p:spPr bwMode="auto">
          <a:xfrm>
            <a:off x="1143000" y="4343400"/>
            <a:ext cx="1262063"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lnSpc>
                <a:spcPct val="90000"/>
              </a:lnSpc>
            </a:pPr>
            <a:r>
              <a:rPr lang="en-US" altLang="en-US" sz="1400" b="1"/>
              <a:t>Blood glucose</a:t>
            </a:r>
            <a:br>
              <a:rPr lang="en-US" altLang="en-US" sz="1400" b="1"/>
            </a:br>
            <a:r>
              <a:rPr lang="en-US" altLang="en-US" sz="1400" b="1"/>
              <a:t>level rises.</a:t>
            </a:r>
          </a:p>
        </p:txBody>
      </p:sp>
      <p:sp>
        <p:nvSpPr>
          <p:cNvPr id="13321" name="Text Box 30"/>
          <p:cNvSpPr txBox="1">
            <a:spLocks noChangeArrowheads="1"/>
          </p:cNvSpPr>
          <p:nvPr/>
        </p:nvSpPr>
        <p:spPr bwMode="auto">
          <a:xfrm>
            <a:off x="3276600" y="3276600"/>
            <a:ext cx="1763713"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lnSpc>
                <a:spcPct val="90000"/>
              </a:lnSpc>
            </a:pPr>
            <a:r>
              <a:rPr lang="en-US" altLang="en-US" sz="1400" b="1"/>
              <a:t>Homeostasis:</a:t>
            </a:r>
            <a:br>
              <a:rPr lang="en-US" altLang="en-US" sz="1400" b="1"/>
            </a:br>
            <a:r>
              <a:rPr lang="en-US" altLang="en-US" sz="1400" b="1"/>
              <a:t>Blood glucose level</a:t>
            </a:r>
            <a:br>
              <a:rPr lang="en-US" altLang="en-US" sz="1400" b="1"/>
            </a:br>
            <a:r>
              <a:rPr lang="en-US" altLang="en-US" sz="1400" b="1"/>
              <a:t>(70–110 mg/100mL)</a:t>
            </a:r>
          </a:p>
        </p:txBody>
      </p:sp>
      <p:sp>
        <p:nvSpPr>
          <p:cNvPr id="13322" name="Text Box 31"/>
          <p:cNvSpPr txBox="1">
            <a:spLocks noChangeArrowheads="1"/>
          </p:cNvSpPr>
          <p:nvPr/>
        </p:nvSpPr>
        <p:spPr bwMode="auto">
          <a:xfrm>
            <a:off x="5334000" y="2057400"/>
            <a:ext cx="228123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lnSpc>
                <a:spcPct val="90000"/>
              </a:lnSpc>
            </a:pPr>
            <a:r>
              <a:rPr lang="en-US" altLang="en-US" sz="1400" b="1"/>
              <a:t>STIMULUS:</a:t>
            </a:r>
            <a:br>
              <a:rPr lang="en-US" altLang="en-US" sz="1400" b="1"/>
            </a:br>
            <a:r>
              <a:rPr lang="en-US" altLang="en-US" sz="1400" b="1"/>
              <a:t>Blood glucose level rises</a:t>
            </a:r>
            <a:br>
              <a:rPr lang="en-US" altLang="en-US" sz="1400" b="1"/>
            </a:br>
            <a:r>
              <a:rPr lang="en-US" altLang="en-US" sz="1400" b="1"/>
              <a:t> (for instance, after eating a</a:t>
            </a:r>
            <a:br>
              <a:rPr lang="en-US" altLang="en-US" sz="1400" b="1"/>
            </a:br>
            <a:r>
              <a:rPr lang="en-US" altLang="en-US" sz="1400" b="1"/>
              <a:t>carbohydrate-rich meal).</a:t>
            </a:r>
          </a:p>
        </p:txBody>
      </p:sp>
      <p:sp>
        <p:nvSpPr>
          <p:cNvPr id="13323" name="Text Box 32"/>
          <p:cNvSpPr txBox="1">
            <a:spLocks noChangeArrowheads="1"/>
          </p:cNvSpPr>
          <p:nvPr/>
        </p:nvSpPr>
        <p:spPr bwMode="auto">
          <a:xfrm>
            <a:off x="457200" y="5562600"/>
            <a:ext cx="12763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Liver breaks</a:t>
            </a:r>
            <a:br>
              <a:rPr lang="en-US" altLang="en-US" sz="1400" b="1"/>
            </a:br>
            <a:r>
              <a:rPr lang="en-US" altLang="en-US" sz="1400" b="1"/>
              <a:t>down glycogen</a:t>
            </a:r>
            <a:br>
              <a:rPr lang="en-US" altLang="en-US" sz="1400" b="1"/>
            </a:br>
            <a:r>
              <a:rPr lang="en-US" altLang="en-US" sz="1400" b="1"/>
              <a:t>and releases</a:t>
            </a:r>
            <a:br>
              <a:rPr lang="en-US" altLang="en-US" sz="1400" b="1"/>
            </a:br>
            <a:r>
              <a:rPr lang="en-US" altLang="en-US" sz="1400" b="1"/>
              <a:t>glucose into</a:t>
            </a:r>
            <a:br>
              <a:rPr lang="en-US" altLang="en-US" sz="1400" b="1"/>
            </a:br>
            <a:r>
              <a:rPr lang="en-US" altLang="en-US" sz="1400" b="1"/>
              <a:t>the blood.</a:t>
            </a:r>
          </a:p>
        </p:txBody>
      </p:sp>
      <p:sp>
        <p:nvSpPr>
          <p:cNvPr id="13324" name="Text Box 33"/>
          <p:cNvSpPr txBox="1">
            <a:spLocks noChangeArrowheads="1"/>
          </p:cNvSpPr>
          <p:nvPr/>
        </p:nvSpPr>
        <p:spPr bwMode="auto">
          <a:xfrm>
            <a:off x="6705600" y="5715000"/>
            <a:ext cx="21637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Alpha cells of pancreas</a:t>
            </a:r>
            <a:br>
              <a:rPr lang="en-US" altLang="en-US" sz="1400" b="1"/>
            </a:br>
            <a:r>
              <a:rPr lang="en-US" altLang="en-US" sz="1400" b="1"/>
              <a:t>release glucagon into</a:t>
            </a:r>
            <a:br>
              <a:rPr lang="en-US" altLang="en-US" sz="1400" b="1"/>
            </a:br>
            <a:r>
              <a:rPr lang="en-US" altLang="en-US" sz="1400" b="1"/>
              <a:t>the blood.</a:t>
            </a:r>
          </a:p>
        </p:txBody>
      </p:sp>
      <p:sp>
        <p:nvSpPr>
          <p:cNvPr id="13325" name="Text Box 34"/>
          <p:cNvSpPr txBox="1">
            <a:spLocks noChangeArrowheads="1"/>
          </p:cNvSpPr>
          <p:nvPr/>
        </p:nvSpPr>
        <p:spPr bwMode="auto">
          <a:xfrm>
            <a:off x="4191000" y="6400800"/>
            <a:ext cx="866775"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nSpc>
                <a:spcPct val="90000"/>
              </a:lnSpc>
            </a:pPr>
            <a:r>
              <a:rPr lang="en-US" altLang="en-US" sz="1400" b="1"/>
              <a:t>Glucagon</a:t>
            </a:r>
          </a:p>
        </p:txBody>
      </p:sp>
      <p:sp>
        <p:nvSpPr>
          <p:cNvPr id="13326" name="Text Box 36"/>
          <p:cNvSpPr txBox="1">
            <a:spLocks noChangeArrowheads="1"/>
          </p:cNvSpPr>
          <p:nvPr/>
        </p:nvSpPr>
        <p:spPr bwMode="auto">
          <a:xfrm>
            <a:off x="5562600" y="4114800"/>
            <a:ext cx="20034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lnSpc>
                <a:spcPct val="90000"/>
              </a:lnSpc>
            </a:pPr>
            <a:r>
              <a:rPr lang="en-US" altLang="en-US" sz="1400" b="1"/>
              <a:t>STIMULUS:</a:t>
            </a:r>
            <a:br>
              <a:rPr lang="en-US" altLang="en-US" sz="1400" b="1"/>
            </a:br>
            <a:r>
              <a:rPr lang="en-US" altLang="en-US" sz="1400" b="1"/>
              <a:t>Blood glucose level </a:t>
            </a:r>
            <a:br>
              <a:rPr lang="en-US" altLang="en-US" sz="1400" b="1"/>
            </a:br>
            <a:r>
              <a:rPr lang="en-US" altLang="en-US" sz="1400" b="1"/>
              <a:t>falls (for instance, after</a:t>
            </a:r>
            <a:br>
              <a:rPr lang="en-US" altLang="en-US" sz="1400" b="1"/>
            </a:br>
            <a:r>
              <a:rPr lang="en-US" altLang="en-US" sz="1400" b="1"/>
              <a:t>skipping a meal).</a:t>
            </a:r>
          </a:p>
        </p:txBody>
      </p:sp>
      <p:sp>
        <p:nvSpPr>
          <p:cNvPr id="13329" name="Rectangle 2"/>
          <p:cNvSpPr>
            <a:spLocks noChangeArrowheads="1"/>
          </p:cNvSpPr>
          <p:nvPr/>
        </p:nvSpPr>
        <p:spPr bwMode="auto">
          <a:xfrm>
            <a:off x="2651125" y="4101921"/>
            <a:ext cx="25908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a:r>
              <a:rPr lang="en-US" altLang="en-US" sz="2800" b="1" dirty="0" smtClean="0">
                <a:solidFill>
                  <a:srgbClr val="C00000"/>
                </a:solidFill>
              </a:rPr>
              <a:t>Blood glucose is regulated by negative feedback</a:t>
            </a:r>
            <a:endParaRPr lang="en-US" altLang="en-US" sz="2800" dirty="0">
              <a:solidFill>
                <a:srgbClr val="C00000"/>
              </a:solidFill>
            </a:endParaRPr>
          </a:p>
        </p:txBody>
      </p:sp>
    </p:spTree>
    <p:extLst>
      <p:ext uri="{BB962C8B-B14F-4D97-AF65-F5344CB8AC3E}">
        <p14:creationId xmlns:p14="http://schemas.microsoft.com/office/powerpoint/2010/main" val="42721881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D:\Chapter_45\B_Jpeg_Images\45_Labeled_Images\45_05ReceptorLocation_2-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9822" y="274320"/>
            <a:ext cx="5346192" cy="65836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03032" y="399245"/>
            <a:ext cx="3065172" cy="1815882"/>
          </a:xfrm>
          <a:prstGeom prst="rect">
            <a:avLst/>
          </a:prstGeom>
          <a:noFill/>
        </p:spPr>
        <p:txBody>
          <a:bodyPr wrap="square" rtlCol="0">
            <a:spAutoFit/>
          </a:bodyPr>
          <a:lstStyle/>
          <a:p>
            <a:pPr algn="ctr"/>
            <a:r>
              <a:rPr lang="en-US" sz="2800" b="1" dirty="0" smtClean="0">
                <a:solidFill>
                  <a:srgbClr val="C00000"/>
                </a:solidFill>
              </a:rPr>
              <a:t>Cell Signaling </a:t>
            </a:r>
            <a:r>
              <a:rPr lang="en-US" sz="2800" b="1" dirty="0">
                <a:solidFill>
                  <a:srgbClr val="C00000"/>
                </a:solidFill>
              </a:rPr>
              <a:t>M</a:t>
            </a:r>
            <a:r>
              <a:rPr lang="en-US" sz="2800" b="1" dirty="0" smtClean="0">
                <a:solidFill>
                  <a:srgbClr val="C00000"/>
                </a:solidFill>
              </a:rPr>
              <a:t>echanisms of </a:t>
            </a:r>
            <a:r>
              <a:rPr lang="en-US" sz="2800" b="1" smtClean="0">
                <a:solidFill>
                  <a:srgbClr val="C00000"/>
                </a:solidFill>
              </a:rPr>
              <a:t>Protein and </a:t>
            </a:r>
            <a:r>
              <a:rPr lang="en-US" sz="2800" b="1" dirty="0" smtClean="0">
                <a:solidFill>
                  <a:srgbClr val="C00000"/>
                </a:solidFill>
              </a:rPr>
              <a:t>Steroid </a:t>
            </a:r>
            <a:r>
              <a:rPr lang="en-US" sz="2800" b="1" dirty="0">
                <a:solidFill>
                  <a:srgbClr val="C00000"/>
                </a:solidFill>
              </a:rPr>
              <a:t>H</a:t>
            </a:r>
            <a:r>
              <a:rPr lang="en-US" sz="2800" b="1" dirty="0" smtClean="0">
                <a:solidFill>
                  <a:srgbClr val="C00000"/>
                </a:solidFill>
              </a:rPr>
              <a:t>ormones</a:t>
            </a:r>
            <a:endParaRPr lang="en-US" sz="2800" b="1" dirty="0">
              <a:solidFill>
                <a:srgbClr val="C00000"/>
              </a:solidFill>
            </a:endParaRPr>
          </a:p>
        </p:txBody>
      </p:sp>
    </p:spTree>
    <p:extLst>
      <p:ext uri="{BB962C8B-B14F-4D97-AF65-F5344CB8AC3E}">
        <p14:creationId xmlns:p14="http://schemas.microsoft.com/office/powerpoint/2010/main" val="697551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722" y="1911217"/>
            <a:ext cx="2801155" cy="1143000"/>
          </a:xfrm>
        </p:spPr>
        <p:txBody>
          <a:bodyPr>
            <a:normAutofit fontScale="90000"/>
          </a:bodyPr>
          <a:lstStyle/>
          <a:p>
            <a:r>
              <a:rPr lang="en-US" sz="3200" b="1" dirty="0" err="1" smtClean="0">
                <a:solidFill>
                  <a:srgbClr val="C00000"/>
                </a:solidFill>
              </a:rPr>
              <a:t>Autoinducers</a:t>
            </a:r>
            <a:r>
              <a:rPr lang="en-US" sz="3200" b="1" dirty="0" smtClean="0">
                <a:solidFill>
                  <a:srgbClr val="C00000"/>
                </a:solidFill>
              </a:rPr>
              <a:t> turn on genes that regulate important physiological mechanisms</a:t>
            </a:r>
            <a:endParaRPr lang="en-US" sz="3200" b="1" dirty="0">
              <a:solidFill>
                <a:srgbClr val="C00000"/>
              </a:solidFill>
            </a:endParaRPr>
          </a:p>
        </p:txBody>
      </p:sp>
      <p:pic>
        <p:nvPicPr>
          <p:cNvPr id="5" name="Picture 4" descr="The left part of this illustration shows a single bacterial cell. The cell produces autoinducers, which diffuse away from the cell and cannot bind the intracellular receptor. The right part of this illustration shows many bacterial cells. More autoinducers are present, which bind receptors that in turn bind DNA and regulate the expression of certain genes. Autoinducer gene expression is turned on, resulting in a positive-feedback loop."/>
          <p:cNvPicPr/>
          <p:nvPr/>
        </p:nvPicPr>
        <p:blipFill>
          <a:blip r:embed="rId3">
            <a:extLst>
              <a:ext uri="{28A0092B-C50C-407E-A947-70E740481C1C}">
                <a14:useLocalDpi xmlns:a14="http://schemas.microsoft.com/office/drawing/2010/main" val="0"/>
              </a:ext>
            </a:extLst>
          </a:blip>
          <a:srcRect/>
          <a:stretch>
            <a:fillRect/>
          </a:stretch>
        </p:blipFill>
        <p:spPr bwMode="auto">
          <a:xfrm>
            <a:off x="2907877" y="154546"/>
            <a:ext cx="5840774" cy="6484514"/>
          </a:xfrm>
          <a:prstGeom prst="rect">
            <a:avLst/>
          </a:prstGeom>
          <a:noFill/>
          <a:ln>
            <a:noFill/>
          </a:ln>
        </p:spPr>
      </p:pic>
    </p:spTree>
    <p:extLst>
      <p:ext uri="{BB962C8B-B14F-4D97-AF65-F5344CB8AC3E}">
        <p14:creationId xmlns:p14="http://schemas.microsoft.com/office/powerpoint/2010/main" val="14084602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similar molecules</a:t>
            </a:r>
            <a:endParaRPr lang="en-US" sz="3600" b="1" dirty="0">
              <a:solidFill>
                <a:srgbClr val="002060"/>
              </a:solidFill>
            </a:endParaRPr>
          </a:p>
        </p:txBody>
      </p:sp>
    </p:spTree>
    <p:extLst>
      <p:ext uri="{BB962C8B-B14F-4D97-AF65-F5344CB8AC3E}">
        <p14:creationId xmlns:p14="http://schemas.microsoft.com/office/powerpoint/2010/main" val="2769638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9093" y="973847"/>
            <a:ext cx="9633397" cy="6927342"/>
          </a:xfrm>
        </p:spPr>
      </p:pic>
      <p:sp>
        <p:nvSpPr>
          <p:cNvPr id="9" name="TextBox 8"/>
          <p:cNvSpPr txBox="1"/>
          <p:nvPr/>
        </p:nvSpPr>
        <p:spPr>
          <a:xfrm>
            <a:off x="528034" y="45498"/>
            <a:ext cx="8306873" cy="954107"/>
          </a:xfrm>
          <a:prstGeom prst="rect">
            <a:avLst/>
          </a:prstGeom>
          <a:noFill/>
        </p:spPr>
        <p:txBody>
          <a:bodyPr wrap="square" rtlCol="0">
            <a:spAutoFit/>
          </a:bodyPr>
          <a:lstStyle/>
          <a:p>
            <a:pPr algn="ctr"/>
            <a:r>
              <a:rPr lang="en-US" sz="2800" b="1" dirty="0">
                <a:solidFill>
                  <a:srgbClr val="C00000"/>
                </a:solidFill>
              </a:rPr>
              <a:t>Cell signaling processes share common features that reflect a shared evolutionary history</a:t>
            </a:r>
            <a:endParaRPr lang="en-US" sz="2800" dirty="0"/>
          </a:p>
        </p:txBody>
      </p:sp>
    </p:spTree>
    <p:extLst>
      <p:ext uri="{BB962C8B-B14F-4D97-AF65-F5344CB8AC3E}">
        <p14:creationId xmlns:p14="http://schemas.microsoft.com/office/powerpoint/2010/main" val="34556429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3</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source = starting point</a:t>
            </a:r>
            <a:endParaRPr lang="en-US" sz="3600" b="1" dirty="0">
              <a:solidFill>
                <a:srgbClr val="002060"/>
              </a:solidFill>
            </a:endParaRPr>
          </a:p>
        </p:txBody>
      </p:sp>
    </p:spTree>
    <p:extLst>
      <p:ext uri="{BB962C8B-B14F-4D97-AF65-F5344CB8AC3E}">
        <p14:creationId xmlns:p14="http://schemas.microsoft.com/office/powerpoint/2010/main" val="5262332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249" y="248546"/>
            <a:ext cx="7540542" cy="1253767"/>
          </a:xfrm>
        </p:spPr>
        <p:txBody>
          <a:bodyPr>
            <a:noAutofit/>
          </a:bodyPr>
          <a:lstStyle/>
          <a:p>
            <a:r>
              <a:rPr lang="en-US" sz="3600" b="1" dirty="0" smtClean="0">
                <a:solidFill>
                  <a:srgbClr val="C00000"/>
                </a:solidFill>
              </a:rPr>
              <a:t>Key Features of Cell Signaling</a:t>
            </a:r>
            <a:endParaRPr lang="en-US" sz="3600" b="1" dirty="0">
              <a:solidFill>
                <a:srgbClr val="C00000"/>
              </a:solidFill>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20" y="1635614"/>
            <a:ext cx="8871675" cy="4281707"/>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482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Autofit/>
          </a:bodyPr>
          <a:lstStyle/>
          <a:p>
            <a:r>
              <a:rPr lang="en-US" sz="3200" b="1" dirty="0" smtClean="0">
                <a:solidFill>
                  <a:srgbClr val="C00000"/>
                </a:solidFill>
              </a:rPr>
              <a:t>Example of Cell Signaling: Greening Response</a:t>
            </a:r>
            <a:endParaRPr lang="en-US" sz="3200" b="1" dirty="0">
              <a:solidFill>
                <a:srgbClr val="C000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5700" y="1086460"/>
            <a:ext cx="8925061" cy="5771540"/>
          </a:xfrm>
        </p:spPr>
      </p:pic>
    </p:spTree>
    <p:extLst>
      <p:ext uri="{BB962C8B-B14F-4D97-AF65-F5344CB8AC3E}">
        <p14:creationId xmlns:p14="http://schemas.microsoft.com/office/powerpoint/2010/main" val="2525560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Chapter_11\B_Jpeg_Images\11_Labeled_Images\11_15CytoplasmicRespons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7074" y="177710"/>
            <a:ext cx="5041392" cy="65836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11\B_Jpeg_Images\11_Labeled_Images\11_14NuclearResponse-L.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06767" y="1438075"/>
            <a:ext cx="4030307" cy="526328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63640" y="177710"/>
            <a:ext cx="3387143" cy="1200329"/>
          </a:xfrm>
          <a:prstGeom prst="rect">
            <a:avLst/>
          </a:prstGeom>
          <a:noFill/>
        </p:spPr>
        <p:txBody>
          <a:bodyPr wrap="square" rtlCol="0">
            <a:spAutoFit/>
          </a:bodyPr>
          <a:lstStyle/>
          <a:p>
            <a:pPr algn="ctr"/>
            <a:r>
              <a:rPr lang="en-US" sz="3600" b="1" dirty="0" smtClean="0">
                <a:solidFill>
                  <a:srgbClr val="C00000"/>
                </a:solidFill>
              </a:rPr>
              <a:t>Examples of Responses</a:t>
            </a:r>
            <a:endParaRPr lang="en-US" sz="3600" b="1" dirty="0">
              <a:solidFill>
                <a:srgbClr val="C00000"/>
              </a:solidFill>
            </a:endParaRPr>
          </a:p>
        </p:txBody>
      </p:sp>
    </p:spTree>
    <p:extLst>
      <p:ext uri="{BB962C8B-B14F-4D97-AF65-F5344CB8AC3E}">
        <p14:creationId xmlns:p14="http://schemas.microsoft.com/office/powerpoint/2010/main" val="1340294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3049</TotalTime>
  <Words>1195</Words>
  <Application>Microsoft Office PowerPoint</Application>
  <PresentationFormat>On-screen Show (4:3)</PresentationFormat>
  <Paragraphs>158</Paragraphs>
  <Slides>29</Slides>
  <Notes>27</Notes>
  <HiddenSlides>1</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Welcome to AP Biology Saturday Study Session </vt:lpstr>
      <vt:lpstr>Question 1</vt:lpstr>
      <vt:lpstr>Autoinducers turn on genes that regulate important physiological mechanisms</vt:lpstr>
      <vt:lpstr>Question 2</vt:lpstr>
      <vt:lpstr>PowerPoint Presentation</vt:lpstr>
      <vt:lpstr>Question 3</vt:lpstr>
      <vt:lpstr>Key Features of Cell Signaling</vt:lpstr>
      <vt:lpstr>Example of Cell Signaling: Greening Response</vt:lpstr>
      <vt:lpstr>PowerPoint Presentation</vt:lpstr>
      <vt:lpstr>Question 4</vt:lpstr>
      <vt:lpstr>PowerPoint Presentation</vt:lpstr>
      <vt:lpstr>Question 5</vt:lpstr>
      <vt:lpstr>PowerPoint Presentation</vt:lpstr>
      <vt:lpstr>Question 6</vt:lpstr>
      <vt:lpstr>PowerPoint Presentation</vt:lpstr>
      <vt:lpstr>PowerPoint Presentation</vt:lpstr>
      <vt:lpstr>Question 7</vt:lpstr>
      <vt:lpstr>Question 8</vt:lpstr>
      <vt:lpstr>Timing and coordination of  physiological events are regulated</vt:lpstr>
      <vt:lpstr>Math Grid In 1</vt:lpstr>
      <vt:lpstr>Short Free Response 1 3 points possible</vt:lpstr>
      <vt:lpstr>Examples of Second Messengers</vt:lpstr>
      <vt:lpstr>PowerPoint Presentation</vt:lpstr>
      <vt:lpstr>Short Free Response 2 4 points possible</vt:lpstr>
      <vt:lpstr>PowerPoint Presentation</vt:lpstr>
      <vt:lpstr>PowerPoint Presentation</vt:lpstr>
      <vt:lpstr>Long Free Response  </vt:lpstr>
      <vt:lpstr>PowerPoint Presentation</vt:lpstr>
      <vt:lpstr>PowerPoint Presentation</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168</cp:revision>
  <dcterms:created xsi:type="dcterms:W3CDTF">2013-01-02T18:47:43Z</dcterms:created>
  <dcterms:modified xsi:type="dcterms:W3CDTF">2015-01-01T04:12:24Z</dcterms:modified>
</cp:coreProperties>
</file>